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282" r:id="rId2"/>
    <p:sldId id="256" r:id="rId3"/>
    <p:sldId id="257" r:id="rId4"/>
    <p:sldId id="258" r:id="rId5"/>
    <p:sldId id="259" r:id="rId6"/>
    <p:sldId id="260" r:id="rId7"/>
    <p:sldId id="262" r:id="rId8"/>
    <p:sldId id="263" r:id="rId9"/>
    <p:sldId id="264" r:id="rId10"/>
    <p:sldId id="265" r:id="rId11"/>
    <p:sldId id="267" r:id="rId12"/>
    <p:sldId id="270" r:id="rId13"/>
    <p:sldId id="271" r:id="rId14"/>
    <p:sldId id="272" r:id="rId15"/>
    <p:sldId id="273" r:id="rId16"/>
    <p:sldId id="279" r:id="rId17"/>
    <p:sldId id="280" r:id="rId18"/>
    <p:sldId id="281" r:id="rId19"/>
    <p:sldId id="274" r:id="rId20"/>
    <p:sldId id="275" r:id="rId21"/>
    <p:sldId id="276" r:id="rId22"/>
    <p:sldId id="277" r:id="rId23"/>
    <p:sldId id="278" r:id="rId24"/>
    <p:sldId id="284" r:id="rId25"/>
    <p:sldId id="285" r:id="rId26"/>
    <p:sldId id="286"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283"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87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1" autoAdjust="0"/>
    <p:restoredTop sz="94660"/>
  </p:normalViewPr>
  <p:slideViewPr>
    <p:cSldViewPr>
      <p:cViewPr varScale="1">
        <p:scale>
          <a:sx n="68" d="100"/>
          <a:sy n="68" d="100"/>
        </p:scale>
        <p:origin x="720"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0E42F3-C909-4457-9879-CF1D798A4D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SG"/>
              <a:t>Shalini Singh +65 9815 9030</a:t>
            </a:r>
          </a:p>
        </p:txBody>
      </p:sp>
      <p:sp>
        <p:nvSpPr>
          <p:cNvPr id="3" name="Date Placeholder 2">
            <a:extLst>
              <a:ext uri="{FF2B5EF4-FFF2-40B4-BE49-F238E27FC236}">
                <a16:creationId xmlns:a16="http://schemas.microsoft.com/office/drawing/2014/main" id="{15D3F000-E0B6-44A7-8C64-3027396BE2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D6130-8038-4063-946F-98E49DD5605F}" type="datetimeFigureOut">
              <a:rPr lang="en-SG" smtClean="0"/>
              <a:t>29/5/2021</a:t>
            </a:fld>
            <a:endParaRPr lang="en-SG"/>
          </a:p>
        </p:txBody>
      </p:sp>
      <p:sp>
        <p:nvSpPr>
          <p:cNvPr id="4" name="Footer Placeholder 3">
            <a:extLst>
              <a:ext uri="{FF2B5EF4-FFF2-40B4-BE49-F238E27FC236}">
                <a16:creationId xmlns:a16="http://schemas.microsoft.com/office/drawing/2014/main" id="{1C13AA70-D288-4398-B12D-5CEC1879CC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SG"/>
              <a:t>Shalini Singh +65 9815 9030</a:t>
            </a:r>
          </a:p>
        </p:txBody>
      </p:sp>
      <p:sp>
        <p:nvSpPr>
          <p:cNvPr id="5" name="Slide Number Placeholder 4">
            <a:extLst>
              <a:ext uri="{FF2B5EF4-FFF2-40B4-BE49-F238E27FC236}">
                <a16:creationId xmlns:a16="http://schemas.microsoft.com/office/drawing/2014/main" id="{4E411374-D1C3-44CE-AFC5-8E05D46EB2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A9E8B9-8871-479A-9BBB-A53B504A2C85}" type="slidenum">
              <a:rPr lang="en-SG" smtClean="0"/>
              <a:t>‹#›</a:t>
            </a:fld>
            <a:endParaRPr lang="en-SG"/>
          </a:p>
        </p:txBody>
      </p:sp>
    </p:spTree>
    <p:extLst>
      <p:ext uri="{BB962C8B-B14F-4D97-AF65-F5344CB8AC3E}">
        <p14:creationId xmlns:p14="http://schemas.microsoft.com/office/powerpoint/2010/main" val="145110187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SG"/>
              <a:t>Shalini Singh +65 9815 9030</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5F1B1-8D1C-463E-BAA8-F070BCD9223A}" type="datetimeFigureOut">
              <a:rPr lang="en-SG" smtClean="0"/>
              <a:t>29/5/2021</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SG"/>
              <a:t>Shalini Singh +65 9815 9030</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E6838A-20E3-4992-B61B-7253E17F3D58}" type="slidenum">
              <a:rPr lang="en-SG" smtClean="0"/>
              <a:t>‹#›</a:t>
            </a:fld>
            <a:endParaRPr lang="en-SG"/>
          </a:p>
        </p:txBody>
      </p:sp>
    </p:spTree>
    <p:extLst>
      <p:ext uri="{BB962C8B-B14F-4D97-AF65-F5344CB8AC3E}">
        <p14:creationId xmlns:p14="http://schemas.microsoft.com/office/powerpoint/2010/main" val="192197282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96507C-4139-4A7A-BF8C-5F44E32BD436}" type="datetime1">
              <a:rPr lang="en-US" smtClean="0"/>
              <a:t>5/29/2021</a:t>
            </a:fld>
            <a:endParaRPr lang="en-US"/>
          </a:p>
        </p:txBody>
      </p:sp>
      <p:sp>
        <p:nvSpPr>
          <p:cNvPr id="5" name="Footer Placeholder 4"/>
          <p:cNvSpPr>
            <a:spLocks noGrp="1"/>
          </p:cNvSpPr>
          <p:nvPr>
            <p:ph type="ftr" sz="quarter" idx="11"/>
          </p:nvPr>
        </p:nvSpPr>
        <p:spPr/>
        <p:txBody>
          <a:bodyPr/>
          <a:lstStyle/>
          <a:p>
            <a:r>
              <a:rPr lang="en-US"/>
              <a:t>Shalini Singh +65 9815 9030</a:t>
            </a:r>
          </a:p>
        </p:txBody>
      </p:sp>
      <p:sp>
        <p:nvSpPr>
          <p:cNvPr id="6" name="Slide Number Placeholder 5"/>
          <p:cNvSpPr>
            <a:spLocks noGrp="1"/>
          </p:cNvSpPr>
          <p:nvPr>
            <p:ph type="sldNum" sz="quarter" idx="12"/>
          </p:nvPr>
        </p:nvSpPr>
        <p:spPr/>
        <p:txBody>
          <a:bodyPr/>
          <a:lstStyle/>
          <a:p>
            <a:fld id="{995EA3FA-A055-43DF-8848-EAC93F13D0B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03C585-7D7A-4E91-86F3-7296C2ABB09D}" type="datetime1">
              <a:rPr lang="en-US" smtClean="0"/>
              <a:t>5/29/2021</a:t>
            </a:fld>
            <a:endParaRPr lang="en-US"/>
          </a:p>
        </p:txBody>
      </p:sp>
      <p:sp>
        <p:nvSpPr>
          <p:cNvPr id="5" name="Footer Placeholder 4"/>
          <p:cNvSpPr>
            <a:spLocks noGrp="1"/>
          </p:cNvSpPr>
          <p:nvPr>
            <p:ph type="ftr" sz="quarter" idx="11"/>
          </p:nvPr>
        </p:nvSpPr>
        <p:spPr/>
        <p:txBody>
          <a:bodyPr/>
          <a:lstStyle/>
          <a:p>
            <a:r>
              <a:rPr lang="en-US"/>
              <a:t>Shalini Singh +65 9815 9030</a:t>
            </a:r>
          </a:p>
        </p:txBody>
      </p:sp>
      <p:sp>
        <p:nvSpPr>
          <p:cNvPr id="6" name="Slide Number Placeholder 5"/>
          <p:cNvSpPr>
            <a:spLocks noGrp="1"/>
          </p:cNvSpPr>
          <p:nvPr>
            <p:ph type="sldNum" sz="quarter" idx="12"/>
          </p:nvPr>
        </p:nvSpPr>
        <p:spPr/>
        <p:txBody>
          <a:bodyPr/>
          <a:lstStyle/>
          <a:p>
            <a:fld id="{995EA3FA-A055-43DF-8848-EAC93F13D0B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9C8C6-AFEA-445F-962B-0BA396A384E2}" type="datetime1">
              <a:rPr lang="en-US" smtClean="0"/>
              <a:t>5/29/2021</a:t>
            </a:fld>
            <a:endParaRPr lang="en-US"/>
          </a:p>
        </p:txBody>
      </p:sp>
      <p:sp>
        <p:nvSpPr>
          <p:cNvPr id="5" name="Footer Placeholder 4"/>
          <p:cNvSpPr>
            <a:spLocks noGrp="1"/>
          </p:cNvSpPr>
          <p:nvPr>
            <p:ph type="ftr" sz="quarter" idx="11"/>
          </p:nvPr>
        </p:nvSpPr>
        <p:spPr/>
        <p:txBody>
          <a:bodyPr/>
          <a:lstStyle/>
          <a:p>
            <a:r>
              <a:rPr lang="en-US"/>
              <a:t>Shalini Singh +65 9815 9030</a:t>
            </a:r>
          </a:p>
        </p:txBody>
      </p:sp>
      <p:sp>
        <p:nvSpPr>
          <p:cNvPr id="6" name="Slide Number Placeholder 5"/>
          <p:cNvSpPr>
            <a:spLocks noGrp="1"/>
          </p:cNvSpPr>
          <p:nvPr>
            <p:ph type="sldNum" sz="quarter" idx="12"/>
          </p:nvPr>
        </p:nvSpPr>
        <p:spPr/>
        <p:txBody>
          <a:bodyPr/>
          <a:lstStyle/>
          <a:p>
            <a:fld id="{995EA3FA-A055-43DF-8848-EAC93F13D0B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EF019C-D525-4598-BCA8-20CDED5F975A}" type="datetime1">
              <a:rPr lang="en-US" smtClean="0"/>
              <a:t>5/29/2021</a:t>
            </a:fld>
            <a:endParaRPr lang="en-US"/>
          </a:p>
        </p:txBody>
      </p:sp>
      <p:sp>
        <p:nvSpPr>
          <p:cNvPr id="5" name="Footer Placeholder 4"/>
          <p:cNvSpPr>
            <a:spLocks noGrp="1"/>
          </p:cNvSpPr>
          <p:nvPr>
            <p:ph type="ftr" sz="quarter" idx="11"/>
          </p:nvPr>
        </p:nvSpPr>
        <p:spPr/>
        <p:txBody>
          <a:bodyPr/>
          <a:lstStyle/>
          <a:p>
            <a:r>
              <a:rPr lang="en-US"/>
              <a:t>Shalini Singh +65 9815 9030</a:t>
            </a:r>
          </a:p>
        </p:txBody>
      </p:sp>
      <p:sp>
        <p:nvSpPr>
          <p:cNvPr id="6" name="Slide Number Placeholder 5"/>
          <p:cNvSpPr>
            <a:spLocks noGrp="1"/>
          </p:cNvSpPr>
          <p:nvPr>
            <p:ph type="sldNum" sz="quarter" idx="12"/>
          </p:nvPr>
        </p:nvSpPr>
        <p:spPr/>
        <p:txBody>
          <a:bodyPr/>
          <a:lstStyle/>
          <a:p>
            <a:fld id="{995EA3FA-A055-43DF-8848-EAC93F13D0B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0146D7-B16C-4367-B363-B0F673F377DC}" type="datetime1">
              <a:rPr lang="en-US" smtClean="0"/>
              <a:t>5/29/2021</a:t>
            </a:fld>
            <a:endParaRPr lang="en-US"/>
          </a:p>
        </p:txBody>
      </p:sp>
      <p:sp>
        <p:nvSpPr>
          <p:cNvPr id="5" name="Footer Placeholder 4"/>
          <p:cNvSpPr>
            <a:spLocks noGrp="1"/>
          </p:cNvSpPr>
          <p:nvPr>
            <p:ph type="ftr" sz="quarter" idx="11"/>
          </p:nvPr>
        </p:nvSpPr>
        <p:spPr/>
        <p:txBody>
          <a:bodyPr/>
          <a:lstStyle/>
          <a:p>
            <a:r>
              <a:rPr lang="en-US"/>
              <a:t>Shalini Singh +65 9815 9030</a:t>
            </a:r>
          </a:p>
        </p:txBody>
      </p:sp>
      <p:sp>
        <p:nvSpPr>
          <p:cNvPr id="6" name="Slide Number Placeholder 5"/>
          <p:cNvSpPr>
            <a:spLocks noGrp="1"/>
          </p:cNvSpPr>
          <p:nvPr>
            <p:ph type="sldNum" sz="quarter" idx="12"/>
          </p:nvPr>
        </p:nvSpPr>
        <p:spPr/>
        <p:txBody>
          <a:bodyPr/>
          <a:lstStyle/>
          <a:p>
            <a:fld id="{995EA3FA-A055-43DF-8848-EAC93F13D0B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98BAA4-DA7E-4694-9464-60DBFCCC5744}" type="datetime1">
              <a:rPr lang="en-US" smtClean="0"/>
              <a:t>5/29/2021</a:t>
            </a:fld>
            <a:endParaRPr lang="en-US"/>
          </a:p>
        </p:txBody>
      </p:sp>
      <p:sp>
        <p:nvSpPr>
          <p:cNvPr id="6" name="Footer Placeholder 5"/>
          <p:cNvSpPr>
            <a:spLocks noGrp="1"/>
          </p:cNvSpPr>
          <p:nvPr>
            <p:ph type="ftr" sz="quarter" idx="11"/>
          </p:nvPr>
        </p:nvSpPr>
        <p:spPr/>
        <p:txBody>
          <a:bodyPr/>
          <a:lstStyle/>
          <a:p>
            <a:r>
              <a:rPr lang="en-US"/>
              <a:t>Shalini Singh +65 9815 9030</a:t>
            </a:r>
          </a:p>
        </p:txBody>
      </p:sp>
      <p:sp>
        <p:nvSpPr>
          <p:cNvPr id="7" name="Slide Number Placeholder 6"/>
          <p:cNvSpPr>
            <a:spLocks noGrp="1"/>
          </p:cNvSpPr>
          <p:nvPr>
            <p:ph type="sldNum" sz="quarter" idx="12"/>
          </p:nvPr>
        </p:nvSpPr>
        <p:spPr/>
        <p:txBody>
          <a:bodyPr/>
          <a:lstStyle/>
          <a:p>
            <a:fld id="{995EA3FA-A055-43DF-8848-EAC93F13D0B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8BFA6F-E758-48AC-91CF-BF61B3CED190}" type="datetime1">
              <a:rPr lang="en-US" smtClean="0"/>
              <a:t>5/29/2021</a:t>
            </a:fld>
            <a:endParaRPr lang="en-US"/>
          </a:p>
        </p:txBody>
      </p:sp>
      <p:sp>
        <p:nvSpPr>
          <p:cNvPr id="8" name="Footer Placeholder 7"/>
          <p:cNvSpPr>
            <a:spLocks noGrp="1"/>
          </p:cNvSpPr>
          <p:nvPr>
            <p:ph type="ftr" sz="quarter" idx="11"/>
          </p:nvPr>
        </p:nvSpPr>
        <p:spPr/>
        <p:txBody>
          <a:bodyPr/>
          <a:lstStyle/>
          <a:p>
            <a:r>
              <a:rPr lang="en-US"/>
              <a:t>Shalini Singh +65 9815 9030</a:t>
            </a:r>
          </a:p>
        </p:txBody>
      </p:sp>
      <p:sp>
        <p:nvSpPr>
          <p:cNvPr id="9" name="Slide Number Placeholder 8"/>
          <p:cNvSpPr>
            <a:spLocks noGrp="1"/>
          </p:cNvSpPr>
          <p:nvPr>
            <p:ph type="sldNum" sz="quarter" idx="12"/>
          </p:nvPr>
        </p:nvSpPr>
        <p:spPr/>
        <p:txBody>
          <a:bodyPr/>
          <a:lstStyle/>
          <a:p>
            <a:fld id="{995EA3FA-A055-43DF-8848-EAC93F13D0B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1F0FA2-A515-4A3A-85FC-E2AE747B5D1B}" type="datetime1">
              <a:rPr lang="en-US" smtClean="0"/>
              <a:t>5/29/2021</a:t>
            </a:fld>
            <a:endParaRPr lang="en-US"/>
          </a:p>
        </p:txBody>
      </p:sp>
      <p:sp>
        <p:nvSpPr>
          <p:cNvPr id="4" name="Footer Placeholder 3"/>
          <p:cNvSpPr>
            <a:spLocks noGrp="1"/>
          </p:cNvSpPr>
          <p:nvPr>
            <p:ph type="ftr" sz="quarter" idx="11"/>
          </p:nvPr>
        </p:nvSpPr>
        <p:spPr/>
        <p:txBody>
          <a:bodyPr/>
          <a:lstStyle/>
          <a:p>
            <a:r>
              <a:rPr lang="en-US"/>
              <a:t>Shalini Singh +65 9815 9030</a:t>
            </a:r>
          </a:p>
        </p:txBody>
      </p:sp>
      <p:sp>
        <p:nvSpPr>
          <p:cNvPr id="5" name="Slide Number Placeholder 4"/>
          <p:cNvSpPr>
            <a:spLocks noGrp="1"/>
          </p:cNvSpPr>
          <p:nvPr>
            <p:ph type="sldNum" sz="quarter" idx="12"/>
          </p:nvPr>
        </p:nvSpPr>
        <p:spPr/>
        <p:txBody>
          <a:bodyPr/>
          <a:lstStyle/>
          <a:p>
            <a:fld id="{995EA3FA-A055-43DF-8848-EAC93F13D0B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A204A6-5F8F-4650-A519-592075C1F188}" type="datetime1">
              <a:rPr lang="en-US" smtClean="0"/>
              <a:t>5/29/2021</a:t>
            </a:fld>
            <a:endParaRPr lang="en-US"/>
          </a:p>
        </p:txBody>
      </p:sp>
      <p:sp>
        <p:nvSpPr>
          <p:cNvPr id="3" name="Footer Placeholder 2"/>
          <p:cNvSpPr>
            <a:spLocks noGrp="1"/>
          </p:cNvSpPr>
          <p:nvPr>
            <p:ph type="ftr" sz="quarter" idx="11"/>
          </p:nvPr>
        </p:nvSpPr>
        <p:spPr/>
        <p:txBody>
          <a:bodyPr/>
          <a:lstStyle/>
          <a:p>
            <a:r>
              <a:rPr lang="en-US"/>
              <a:t>Shalini Singh +65 9815 9030</a:t>
            </a:r>
          </a:p>
        </p:txBody>
      </p:sp>
      <p:sp>
        <p:nvSpPr>
          <p:cNvPr id="4" name="Slide Number Placeholder 3"/>
          <p:cNvSpPr>
            <a:spLocks noGrp="1"/>
          </p:cNvSpPr>
          <p:nvPr>
            <p:ph type="sldNum" sz="quarter" idx="12"/>
          </p:nvPr>
        </p:nvSpPr>
        <p:spPr/>
        <p:txBody>
          <a:bodyPr/>
          <a:lstStyle/>
          <a:p>
            <a:fld id="{995EA3FA-A055-43DF-8848-EAC93F13D0B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BEFB2F-E4E6-4177-8377-EFFC10351F55}" type="datetime1">
              <a:rPr lang="en-US" smtClean="0"/>
              <a:t>5/29/2021</a:t>
            </a:fld>
            <a:endParaRPr lang="en-US"/>
          </a:p>
        </p:txBody>
      </p:sp>
      <p:sp>
        <p:nvSpPr>
          <p:cNvPr id="6" name="Footer Placeholder 5"/>
          <p:cNvSpPr>
            <a:spLocks noGrp="1"/>
          </p:cNvSpPr>
          <p:nvPr>
            <p:ph type="ftr" sz="quarter" idx="11"/>
          </p:nvPr>
        </p:nvSpPr>
        <p:spPr/>
        <p:txBody>
          <a:bodyPr/>
          <a:lstStyle/>
          <a:p>
            <a:r>
              <a:rPr lang="en-US"/>
              <a:t>Shalini Singh +65 9815 9030</a:t>
            </a:r>
          </a:p>
        </p:txBody>
      </p:sp>
      <p:sp>
        <p:nvSpPr>
          <p:cNvPr id="7" name="Slide Number Placeholder 6"/>
          <p:cNvSpPr>
            <a:spLocks noGrp="1"/>
          </p:cNvSpPr>
          <p:nvPr>
            <p:ph type="sldNum" sz="quarter" idx="12"/>
          </p:nvPr>
        </p:nvSpPr>
        <p:spPr/>
        <p:txBody>
          <a:bodyPr/>
          <a:lstStyle/>
          <a:p>
            <a:fld id="{995EA3FA-A055-43DF-8848-EAC93F13D0B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44563D-ADC2-4A3E-87CD-D04DD82E7FCB}" type="datetime1">
              <a:rPr lang="en-US" smtClean="0"/>
              <a:t>5/29/2021</a:t>
            </a:fld>
            <a:endParaRPr lang="en-US"/>
          </a:p>
        </p:txBody>
      </p:sp>
      <p:sp>
        <p:nvSpPr>
          <p:cNvPr id="6" name="Footer Placeholder 5"/>
          <p:cNvSpPr>
            <a:spLocks noGrp="1"/>
          </p:cNvSpPr>
          <p:nvPr>
            <p:ph type="ftr" sz="quarter" idx="11"/>
          </p:nvPr>
        </p:nvSpPr>
        <p:spPr/>
        <p:txBody>
          <a:bodyPr/>
          <a:lstStyle/>
          <a:p>
            <a:r>
              <a:rPr lang="en-US"/>
              <a:t>Shalini Singh +65 9815 9030</a:t>
            </a:r>
          </a:p>
        </p:txBody>
      </p:sp>
      <p:sp>
        <p:nvSpPr>
          <p:cNvPr id="7" name="Slide Number Placeholder 6"/>
          <p:cNvSpPr>
            <a:spLocks noGrp="1"/>
          </p:cNvSpPr>
          <p:nvPr>
            <p:ph type="sldNum" sz="quarter" idx="12"/>
          </p:nvPr>
        </p:nvSpPr>
        <p:spPr/>
        <p:txBody>
          <a:bodyPr/>
          <a:lstStyle/>
          <a:p>
            <a:fld id="{995EA3FA-A055-43DF-8848-EAC93F13D0B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0E0932-BE5F-4B28-8C4B-A478C5F6D50B}" type="datetime1">
              <a:rPr lang="en-US" smtClean="0"/>
              <a:t>5/29/2021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Shalini Singh +65 9815 9030</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5EA3FA-A055-43DF-8848-EAC93F13D0B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jpeg"/></Relationships>
</file>

<file path=ppt/slides/_rels/slide1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61.jpeg"/></Relationships>
</file>

<file path=ppt/slides/_rels/slide1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jpeg"/></Relationships>
</file>

<file path=ppt/slides/_rels/slide1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1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jpeg"/><Relationship Id="rId4" Type="http://schemas.openxmlformats.org/officeDocument/2006/relationships/image" Target="../media/image79.jpeg"/></Relationships>
</file>

<file path=ppt/slides/_rels/slide1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2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2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2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jpeg"/></Relationships>
</file>

<file path=ppt/slides/_rels/slide2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7.xml"/><Relationship Id="rId6" Type="http://schemas.openxmlformats.org/officeDocument/2006/relationships/image" Target="../media/image118.jpg"/><Relationship Id="rId5" Type="http://schemas.openxmlformats.org/officeDocument/2006/relationships/image" Target="../media/image117.jpg"/><Relationship Id="rId4" Type="http://schemas.openxmlformats.org/officeDocument/2006/relationships/image" Target="../media/image116.jp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7.xml"/><Relationship Id="rId5" Type="http://schemas.openxmlformats.org/officeDocument/2006/relationships/image" Target="../media/image123.jpg"/><Relationship Id="rId4" Type="http://schemas.openxmlformats.org/officeDocument/2006/relationships/image" Target="../media/image122.jpg"/></Relationships>
</file>

<file path=ppt/slides/_rels/slide3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7.xml"/><Relationship Id="rId5" Type="http://schemas.openxmlformats.org/officeDocument/2006/relationships/image" Target="../media/image127.jpg"/><Relationship Id="rId4" Type="http://schemas.openxmlformats.org/officeDocument/2006/relationships/image" Target="../media/image126.jpg"/></Relationships>
</file>

<file path=ppt/slides/_rels/slide33.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jpg"/><Relationship Id="rId1" Type="http://schemas.openxmlformats.org/officeDocument/2006/relationships/slideLayout" Target="../slideLayouts/slideLayout7.xml"/><Relationship Id="rId4" Type="http://schemas.openxmlformats.org/officeDocument/2006/relationships/image" Target="../media/image137.jpg"/></Relationships>
</file>

<file path=ppt/slides/_rels/slide39.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jpg"/><Relationship Id="rId1" Type="http://schemas.openxmlformats.org/officeDocument/2006/relationships/slideLayout" Target="../slideLayouts/slideLayout7.xml"/><Relationship Id="rId5" Type="http://schemas.openxmlformats.org/officeDocument/2006/relationships/image" Target="../media/image140.jpg"/><Relationship Id="rId4" Type="http://schemas.openxmlformats.org/officeDocument/2006/relationships/image" Target="../media/image135.jp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g"/><Relationship Id="rId1" Type="http://schemas.openxmlformats.org/officeDocument/2006/relationships/slideLayout" Target="../slideLayouts/slideLayout7.xml"/><Relationship Id="rId5" Type="http://schemas.openxmlformats.org/officeDocument/2006/relationships/hyperlink" Target="https://www.figma.com/proto/YMnGh98d1RIxbowlezqECA/FO-Visuals-and-Prototype?node-id=2137%3A3020&amp;scaling=min-zoom&amp;page-id=1893%3A2454" TargetMode="External"/><Relationship Id="rId4" Type="http://schemas.openxmlformats.org/officeDocument/2006/relationships/image" Target="../media/image145.jpg"/></Relationships>
</file>

<file path=ppt/slides/_rels/slide4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sz="3200" dirty="0">
                <a:latin typeface="Century Gothic" pitchFamily="34" charset="0"/>
                <a:ea typeface="Ebrima" pitchFamily="2" charset="0"/>
                <a:cs typeface="Ebrima" pitchFamily="2" charset="0"/>
              </a:rPr>
              <a:t>I</a:t>
            </a:r>
            <a:r>
              <a:rPr lang="en-US" sz="3200" dirty="0">
                <a:solidFill>
                  <a:srgbClr val="00B050"/>
                </a:solidFill>
                <a:latin typeface="Century Gothic" pitchFamily="34" charset="0"/>
                <a:ea typeface="Ebrima" pitchFamily="2" charset="0"/>
                <a:cs typeface="Ebrima" pitchFamily="2" charset="0"/>
              </a:rPr>
              <a:t>’</a:t>
            </a:r>
            <a:r>
              <a:rPr lang="en-US" sz="3200" dirty="0">
                <a:latin typeface="Century Gothic" pitchFamily="34" charset="0"/>
                <a:ea typeface="Ebrima" pitchFamily="2" charset="0"/>
                <a:cs typeface="Ebrima" pitchFamily="2" charset="0"/>
              </a:rPr>
              <a:t> M</a:t>
            </a:r>
            <a:br>
              <a:rPr lang="en-US" sz="3200">
                <a:latin typeface="Century Gothic" pitchFamily="34" charset="0"/>
                <a:ea typeface="Ebrima" pitchFamily="2" charset="0"/>
                <a:cs typeface="Ebrima" pitchFamily="2" charset="0"/>
              </a:rPr>
            </a:br>
            <a:r>
              <a:rPr lang="en-US" sz="3200">
                <a:latin typeface="Century Gothic" pitchFamily="34" charset="0"/>
                <a:ea typeface="Ebrima" pitchFamily="2" charset="0"/>
                <a:cs typeface="Ebrima" pitchFamily="2" charset="0"/>
              </a:rPr>
              <a:t>  SHALINI </a:t>
            </a:r>
            <a:r>
              <a:rPr lang="en-US" sz="3200" dirty="0">
                <a:latin typeface="Century Gothic" pitchFamily="34" charset="0"/>
                <a:ea typeface="Ebrima" pitchFamily="2" charset="0"/>
                <a:cs typeface="Ebrima" pitchFamily="2" charset="0"/>
              </a:rPr>
              <a:t>SINGH</a:t>
            </a:r>
            <a:r>
              <a:rPr lang="en-US" sz="3200" dirty="0">
                <a:solidFill>
                  <a:srgbClr val="00B050"/>
                </a:solidFill>
                <a:latin typeface="Century Gothic" pitchFamily="34" charset="0"/>
                <a:ea typeface="Ebrima" pitchFamily="2" charset="0"/>
                <a:cs typeface="Ebrima" pitchFamily="2" charset="0"/>
              </a:rPr>
              <a:t>.</a:t>
            </a:r>
          </a:p>
        </p:txBody>
      </p:sp>
      <p:pic>
        <p:nvPicPr>
          <p:cNvPr id="4" name="Content Placeholder 3" descr="final piece.jpg"/>
          <p:cNvPicPr>
            <a:picLocks noGrp="1" noChangeAspect="1"/>
          </p:cNvPicPr>
          <p:nvPr>
            <p:ph idx="1"/>
          </p:nvPr>
        </p:nvPicPr>
        <p:blipFill>
          <a:blip r:embed="rId2" cstate="print"/>
          <a:stretch>
            <a:fillRect/>
          </a:stretch>
        </p:blipFill>
        <p:spPr>
          <a:xfrm>
            <a:off x="533400" y="2743200"/>
            <a:ext cx="8229600" cy="4114800"/>
          </a:xfrm>
        </p:spPr>
      </p:pic>
      <p:sp>
        <p:nvSpPr>
          <p:cNvPr id="5" name="Title 1"/>
          <p:cNvSpPr txBox="1">
            <a:spLocks/>
          </p:cNvSpPr>
          <p:nvPr/>
        </p:nvSpPr>
        <p:spPr>
          <a:xfrm>
            <a:off x="3276600" y="1524000"/>
            <a:ext cx="2514600" cy="5334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schemeClr val="tx1"/>
                </a:solidFill>
                <a:effectLst/>
                <a:uLnTx/>
                <a:uFillTx/>
                <a:latin typeface="Century Gothic" pitchFamily="34" charset="0"/>
                <a:ea typeface="Ebrima" pitchFamily="2" charset="0"/>
                <a:cs typeface="Ebrima" pitchFamily="2" charset="0"/>
              </a:rPr>
              <a:t>  UI / UX SPECIALIST</a:t>
            </a:r>
            <a:endParaRPr kumimoji="0" lang="en-US" b="0" i="0" u="none" strike="noStrike" kern="1200" cap="none" spc="0" normalizeH="0" baseline="0" noProof="0" dirty="0">
              <a:ln>
                <a:noFill/>
              </a:ln>
              <a:solidFill>
                <a:srgbClr val="00B050"/>
              </a:solidFill>
              <a:effectLst/>
              <a:uLnTx/>
              <a:uFillTx/>
              <a:latin typeface="Century Gothic" pitchFamily="34" charset="0"/>
              <a:ea typeface="Ebrima" pitchFamily="2" charset="0"/>
              <a:cs typeface="Ebrima" pitchFamily="2" charset="0"/>
            </a:endParaRPr>
          </a:p>
        </p:txBody>
      </p:sp>
      <p:sp>
        <p:nvSpPr>
          <p:cNvPr id="3" name="Footer Placeholder 2">
            <a:extLst>
              <a:ext uri="{FF2B5EF4-FFF2-40B4-BE49-F238E27FC236}">
                <a16:creationId xmlns:a16="http://schemas.microsoft.com/office/drawing/2014/main" id="{0CA20B18-EF86-46B1-849C-09107FF28B07}"/>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pup.jpg"/>
          <p:cNvPicPr>
            <a:picLocks noChangeAspect="1"/>
          </p:cNvPicPr>
          <p:nvPr/>
        </p:nvPicPr>
        <p:blipFill>
          <a:blip r:embed="rId2" cstate="print"/>
          <a:stretch>
            <a:fillRect/>
          </a:stretch>
        </p:blipFill>
        <p:spPr>
          <a:xfrm>
            <a:off x="152400" y="1371600"/>
            <a:ext cx="3867705" cy="1970571"/>
          </a:xfrm>
          <a:prstGeom prst="rect">
            <a:avLst/>
          </a:prstGeom>
        </p:spPr>
      </p:pic>
      <p:pic>
        <p:nvPicPr>
          <p:cNvPr id="5" name="Picture 4" descr="popup_2.jpg"/>
          <p:cNvPicPr>
            <a:picLocks noChangeAspect="1"/>
          </p:cNvPicPr>
          <p:nvPr/>
        </p:nvPicPr>
        <p:blipFill>
          <a:blip r:embed="rId3" cstate="print"/>
          <a:stretch>
            <a:fillRect/>
          </a:stretch>
        </p:blipFill>
        <p:spPr>
          <a:xfrm>
            <a:off x="152400" y="3657600"/>
            <a:ext cx="4863354" cy="2362200"/>
          </a:xfrm>
          <a:prstGeom prst="rect">
            <a:avLst/>
          </a:prstGeom>
        </p:spPr>
      </p:pic>
      <p:pic>
        <p:nvPicPr>
          <p:cNvPr id="6" name="Picture 5" descr="popup_2_edited.jpg"/>
          <p:cNvPicPr>
            <a:picLocks noChangeAspect="1"/>
          </p:cNvPicPr>
          <p:nvPr/>
        </p:nvPicPr>
        <p:blipFill>
          <a:blip r:embed="rId4" cstate="print"/>
          <a:stretch>
            <a:fillRect/>
          </a:stretch>
        </p:blipFill>
        <p:spPr>
          <a:xfrm>
            <a:off x="4114800" y="1828800"/>
            <a:ext cx="4919946" cy="2362200"/>
          </a:xfrm>
          <a:prstGeom prst="rect">
            <a:avLst/>
          </a:prstGeom>
        </p:spPr>
      </p:pic>
      <p:sp>
        <p:nvSpPr>
          <p:cNvPr id="7" name="Title 1"/>
          <p:cNvSpPr txBox="1">
            <a:spLocks/>
          </p:cNvSpPr>
          <p:nvPr/>
        </p:nvSpPr>
        <p:spPr>
          <a:xfrm>
            <a:off x="1676400" y="228600"/>
            <a:ext cx="5334000" cy="533400"/>
          </a:xfrm>
          <a:prstGeom prst="rect">
            <a:avLst/>
          </a:prstGeom>
        </p:spPr>
        <p:txBody>
          <a:bodyPr vert="horz" lIns="91440" tIns="45720" rIns="91440" bIns="45720" rtlCol="0" anchor="ctr">
            <a:normAutofit fontScale="97500"/>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Product Screen Code for RM’s for Barclays</a:t>
            </a:r>
          </a:p>
        </p:txBody>
      </p:sp>
      <p:sp>
        <p:nvSpPr>
          <p:cNvPr id="2" name="Footer Placeholder 1">
            <a:extLst>
              <a:ext uri="{FF2B5EF4-FFF2-40B4-BE49-F238E27FC236}">
                <a16:creationId xmlns:a16="http://schemas.microsoft.com/office/drawing/2014/main" id="{EA5769D7-14E6-4D34-A2A7-6721E76E655B}"/>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nal main fidelity better future.jpg"/>
          <p:cNvPicPr>
            <a:picLocks noChangeAspect="1"/>
          </p:cNvPicPr>
          <p:nvPr/>
        </p:nvPicPr>
        <p:blipFill>
          <a:blip r:embed="rId2" cstate="print"/>
          <a:stretch>
            <a:fillRect/>
          </a:stretch>
        </p:blipFill>
        <p:spPr>
          <a:xfrm>
            <a:off x="2667000" y="762000"/>
            <a:ext cx="4889945" cy="5791200"/>
          </a:xfrm>
          <a:prstGeom prst="rect">
            <a:avLst/>
          </a:prstGeom>
          <a:ln>
            <a:solidFill>
              <a:schemeClr val="accent1"/>
            </a:solidFill>
          </a:ln>
        </p:spPr>
      </p:pic>
      <p:sp>
        <p:nvSpPr>
          <p:cNvPr id="4" name="Rectangle 3"/>
          <p:cNvSpPr/>
          <p:nvPr/>
        </p:nvSpPr>
        <p:spPr>
          <a:xfrm>
            <a:off x="1295400" y="228600"/>
            <a:ext cx="6934200" cy="369332"/>
          </a:xfrm>
          <a:prstGeom prst="rect">
            <a:avLst/>
          </a:prstGeom>
        </p:spPr>
        <p:txBody>
          <a:bodyPr wrap="square">
            <a:spAutoFit/>
          </a:bodyPr>
          <a:lstStyle/>
          <a:p>
            <a:r>
              <a:rPr lang="en-US" dirty="0">
                <a:solidFill>
                  <a:srgbClr val="1F487C"/>
                </a:solidFill>
                <a:latin typeface="Trebuchet MS"/>
                <a:ea typeface="Times New Roman"/>
                <a:cs typeface="Trebuchet MS"/>
              </a:rPr>
              <a:t> </a:t>
            </a:r>
            <a:r>
              <a:rPr lang="en-US" sz="1600" dirty="0" err="1">
                <a:solidFill>
                  <a:srgbClr val="1F487C"/>
                </a:solidFill>
                <a:latin typeface="Century Gothic" pitchFamily="34" charset="0"/>
                <a:ea typeface="Times New Roman"/>
                <a:cs typeface="Trebuchet MS"/>
              </a:rPr>
              <a:t>Sharepoint</a:t>
            </a:r>
            <a:r>
              <a:rPr lang="en-US" sz="1600" dirty="0">
                <a:solidFill>
                  <a:srgbClr val="1F487C"/>
                </a:solidFill>
                <a:latin typeface="Century Gothic" pitchFamily="34" charset="0"/>
                <a:ea typeface="Times New Roman"/>
                <a:cs typeface="Trebuchet MS"/>
              </a:rPr>
              <a:t> Website for Internal Stakeholders in Fidelity Investments</a:t>
            </a:r>
            <a:endParaRPr lang="en-US" sz="1600" dirty="0">
              <a:latin typeface="Century Gothic" pitchFamily="34" charset="0"/>
            </a:endParaRPr>
          </a:p>
        </p:txBody>
      </p:sp>
      <p:sp>
        <p:nvSpPr>
          <p:cNvPr id="2" name="Footer Placeholder 1">
            <a:extLst>
              <a:ext uri="{FF2B5EF4-FFF2-40B4-BE49-F238E27FC236}">
                <a16:creationId xmlns:a16="http://schemas.microsoft.com/office/drawing/2014/main" id="{1A29DAD0-B588-477F-9770-1F9325A5E5E7}"/>
              </a:ext>
            </a:extLst>
          </p:cNvPr>
          <p:cNvSpPr>
            <a:spLocks noGrp="1"/>
          </p:cNvSpPr>
          <p:nvPr>
            <p:ph type="ftr" sz="quarter" idx="11"/>
          </p:nvPr>
        </p:nvSpPr>
        <p:spPr>
          <a:xfrm>
            <a:off x="3124200" y="6553200"/>
            <a:ext cx="2895600" cy="365125"/>
          </a:xfrm>
        </p:spPr>
        <p:txBody>
          <a:bodyPr/>
          <a:lstStyle/>
          <a:p>
            <a:r>
              <a:rPr lang="en-US" dirty="0"/>
              <a:t>Shalini Singh +65 9815 9030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 product screen option 1+Unitedcrest.jpg"/>
          <p:cNvPicPr>
            <a:picLocks noChangeAspect="1"/>
          </p:cNvPicPr>
          <p:nvPr/>
        </p:nvPicPr>
        <p:blipFill>
          <a:blip r:embed="rId2" cstate="print"/>
          <a:stretch>
            <a:fillRect/>
          </a:stretch>
        </p:blipFill>
        <p:spPr>
          <a:xfrm>
            <a:off x="228600" y="918667"/>
            <a:ext cx="8735429" cy="4796334"/>
          </a:xfrm>
          <a:prstGeom prst="rect">
            <a:avLst/>
          </a:prstGeom>
          <a:ln>
            <a:solidFill>
              <a:schemeClr val="accent1"/>
            </a:solidFill>
          </a:ln>
        </p:spPr>
      </p:pic>
      <p:sp>
        <p:nvSpPr>
          <p:cNvPr id="5" name="Rectangle 4"/>
          <p:cNvSpPr/>
          <p:nvPr/>
        </p:nvSpPr>
        <p:spPr>
          <a:xfrm>
            <a:off x="1371600" y="228600"/>
            <a:ext cx="6858000" cy="369332"/>
          </a:xfrm>
          <a:prstGeom prst="rect">
            <a:avLst/>
          </a:prstGeom>
        </p:spPr>
        <p:txBody>
          <a:bodyPr wrap="square">
            <a:spAutoFit/>
          </a:bodyPr>
          <a:lstStyle/>
          <a:p>
            <a:r>
              <a:rPr lang="en-US" dirty="0">
                <a:solidFill>
                  <a:srgbClr val="1F487C"/>
                </a:solidFill>
                <a:latin typeface="Trebuchet MS"/>
                <a:ea typeface="Times New Roman"/>
                <a:cs typeface="Trebuchet MS"/>
              </a:rPr>
              <a:t> </a:t>
            </a:r>
            <a:r>
              <a:rPr lang="en-US" sz="1600" dirty="0">
                <a:solidFill>
                  <a:srgbClr val="1F487C"/>
                </a:solidFill>
                <a:latin typeface="Century Gothic" pitchFamily="34" charset="0"/>
                <a:ea typeface="Times New Roman"/>
                <a:cs typeface="Trebuchet MS"/>
              </a:rPr>
              <a:t>Web Apps Visual Layout for the Patients for the Healthcare Apps</a:t>
            </a:r>
            <a:endParaRPr lang="en-US" sz="1600" dirty="0">
              <a:latin typeface="Century Gothic" pitchFamily="34" charset="0"/>
            </a:endParaRPr>
          </a:p>
        </p:txBody>
      </p:sp>
      <p:sp>
        <p:nvSpPr>
          <p:cNvPr id="2" name="Footer Placeholder 1">
            <a:extLst>
              <a:ext uri="{FF2B5EF4-FFF2-40B4-BE49-F238E27FC236}">
                <a16:creationId xmlns:a16="http://schemas.microsoft.com/office/drawing/2014/main" id="{418A9581-BACF-4C4D-84F7-DACBCD855410}"/>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wot_1.jpg"/>
          <p:cNvPicPr>
            <a:picLocks noChangeAspect="1"/>
          </p:cNvPicPr>
          <p:nvPr/>
        </p:nvPicPr>
        <p:blipFill>
          <a:blip r:embed="rId2" cstate="print"/>
          <a:stretch>
            <a:fillRect/>
          </a:stretch>
        </p:blipFill>
        <p:spPr>
          <a:xfrm>
            <a:off x="609600" y="838200"/>
            <a:ext cx="3886200" cy="2699345"/>
          </a:xfrm>
          <a:prstGeom prst="rect">
            <a:avLst/>
          </a:prstGeom>
          <a:ln>
            <a:solidFill>
              <a:schemeClr val="accent1"/>
            </a:solidFill>
          </a:ln>
        </p:spPr>
      </p:pic>
      <p:pic>
        <p:nvPicPr>
          <p:cNvPr id="6" name="Picture 5" descr="swot rsk fw.jpg"/>
          <p:cNvPicPr>
            <a:picLocks noChangeAspect="1"/>
          </p:cNvPicPr>
          <p:nvPr/>
        </p:nvPicPr>
        <p:blipFill>
          <a:blip r:embed="rId3" cstate="print"/>
          <a:stretch>
            <a:fillRect/>
          </a:stretch>
        </p:blipFill>
        <p:spPr>
          <a:xfrm>
            <a:off x="609600" y="3657600"/>
            <a:ext cx="3886200" cy="2719482"/>
          </a:xfrm>
          <a:prstGeom prst="rect">
            <a:avLst/>
          </a:prstGeom>
          <a:ln>
            <a:solidFill>
              <a:schemeClr val="accent1"/>
            </a:solidFill>
          </a:ln>
        </p:spPr>
      </p:pic>
      <p:pic>
        <p:nvPicPr>
          <p:cNvPr id="7" name="Picture 6" descr="Swot_dfd.jpg"/>
          <p:cNvPicPr>
            <a:picLocks noChangeAspect="1"/>
          </p:cNvPicPr>
          <p:nvPr/>
        </p:nvPicPr>
        <p:blipFill>
          <a:blip r:embed="rId4" cstate="print"/>
          <a:stretch>
            <a:fillRect/>
          </a:stretch>
        </p:blipFill>
        <p:spPr>
          <a:xfrm>
            <a:off x="4876800" y="838200"/>
            <a:ext cx="3886200" cy="2693746"/>
          </a:xfrm>
          <a:prstGeom prst="rect">
            <a:avLst/>
          </a:prstGeom>
          <a:ln>
            <a:solidFill>
              <a:schemeClr val="accent1"/>
            </a:solidFill>
          </a:ln>
        </p:spPr>
      </p:pic>
      <p:pic>
        <p:nvPicPr>
          <p:cNvPr id="8" name="Picture 7" descr="swot code con.jpg"/>
          <p:cNvPicPr>
            <a:picLocks noChangeAspect="1"/>
          </p:cNvPicPr>
          <p:nvPr/>
        </p:nvPicPr>
        <p:blipFill>
          <a:blip r:embed="rId5" cstate="print"/>
          <a:stretch>
            <a:fillRect/>
          </a:stretch>
        </p:blipFill>
        <p:spPr>
          <a:xfrm>
            <a:off x="4876800" y="3657601"/>
            <a:ext cx="3886200" cy="2743200"/>
          </a:xfrm>
          <a:prstGeom prst="rect">
            <a:avLst/>
          </a:prstGeom>
          <a:ln>
            <a:solidFill>
              <a:schemeClr val="accent1"/>
            </a:solidFill>
          </a:ln>
        </p:spPr>
      </p:pic>
      <p:sp>
        <p:nvSpPr>
          <p:cNvPr id="10" name="Rectangle 9"/>
          <p:cNvSpPr/>
          <p:nvPr/>
        </p:nvSpPr>
        <p:spPr>
          <a:xfrm>
            <a:off x="685800" y="152400"/>
            <a:ext cx="8153400" cy="615553"/>
          </a:xfrm>
          <a:prstGeom prst="rect">
            <a:avLst/>
          </a:prstGeom>
        </p:spPr>
        <p:txBody>
          <a:bodyPr wrap="square">
            <a:spAutoFit/>
          </a:bodyPr>
          <a:lstStyle/>
          <a:p>
            <a:r>
              <a:rPr lang="en-US" dirty="0">
                <a:solidFill>
                  <a:srgbClr val="1F487C"/>
                </a:solidFill>
                <a:latin typeface="Trebuchet MS"/>
                <a:ea typeface="Times New Roman"/>
                <a:cs typeface="Trebuchet MS"/>
              </a:rPr>
              <a:t> </a:t>
            </a:r>
            <a:r>
              <a:rPr lang="en-US" sz="1600" dirty="0">
                <a:solidFill>
                  <a:srgbClr val="1F487C"/>
                </a:solidFill>
                <a:latin typeface="Century Gothic" pitchFamily="34" charset="0"/>
                <a:ea typeface="Times New Roman"/>
                <a:cs typeface="Trebuchet MS"/>
              </a:rPr>
              <a:t>Presentation for Hard Margin explained in the work shop for the CEO’s for an </a:t>
            </a:r>
          </a:p>
          <a:p>
            <a:r>
              <a:rPr lang="en-US" sz="1600" dirty="0">
                <a:solidFill>
                  <a:srgbClr val="1F487C"/>
                </a:solidFill>
                <a:latin typeface="Century Gothic" pitchFamily="34" charset="0"/>
              </a:rPr>
              <a:t>                                                      </a:t>
            </a:r>
            <a:r>
              <a:rPr lang="en-US" sz="1600" dirty="0">
                <a:solidFill>
                  <a:srgbClr val="1F487C"/>
                </a:solidFill>
                <a:latin typeface="Century Gothic" pitchFamily="34" charset="0"/>
                <a:ea typeface="Times New Roman"/>
                <a:cs typeface="Trebuchet MS"/>
              </a:rPr>
              <a:t>International Bank</a:t>
            </a:r>
            <a:endParaRPr lang="en-US" sz="1600" dirty="0">
              <a:latin typeface="Century Gothic" pitchFamily="34" charset="0"/>
            </a:endParaRPr>
          </a:p>
        </p:txBody>
      </p:sp>
      <p:sp>
        <p:nvSpPr>
          <p:cNvPr id="2" name="Footer Placeholder 1">
            <a:extLst>
              <a:ext uri="{FF2B5EF4-FFF2-40B4-BE49-F238E27FC236}">
                <a16:creationId xmlns:a16="http://schemas.microsoft.com/office/drawing/2014/main" id="{918A17BA-87FE-4F44-BFFD-CC15889BD29F}"/>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s1 col.jpg"/>
          <p:cNvPicPr>
            <a:picLocks noChangeAspect="1"/>
          </p:cNvPicPr>
          <p:nvPr/>
        </p:nvPicPr>
        <p:blipFill>
          <a:blip r:embed="rId2" cstate="print"/>
          <a:stretch>
            <a:fillRect/>
          </a:stretch>
        </p:blipFill>
        <p:spPr>
          <a:xfrm>
            <a:off x="838200" y="914400"/>
            <a:ext cx="3367071" cy="3124200"/>
          </a:xfrm>
          <a:prstGeom prst="rect">
            <a:avLst/>
          </a:prstGeom>
          <a:ln>
            <a:solidFill>
              <a:schemeClr val="accent1"/>
            </a:solidFill>
          </a:ln>
        </p:spPr>
      </p:pic>
      <p:pic>
        <p:nvPicPr>
          <p:cNvPr id="10" name="Picture 9" descr="ts2 col.jpg"/>
          <p:cNvPicPr>
            <a:picLocks noChangeAspect="1"/>
          </p:cNvPicPr>
          <p:nvPr/>
        </p:nvPicPr>
        <p:blipFill>
          <a:blip r:embed="rId3" cstate="print"/>
          <a:stretch>
            <a:fillRect/>
          </a:stretch>
        </p:blipFill>
        <p:spPr>
          <a:xfrm>
            <a:off x="1676400" y="3733800"/>
            <a:ext cx="3746500" cy="2825434"/>
          </a:xfrm>
          <a:prstGeom prst="rect">
            <a:avLst/>
          </a:prstGeom>
          <a:ln>
            <a:solidFill>
              <a:schemeClr val="accent1"/>
            </a:solidFill>
          </a:ln>
        </p:spPr>
      </p:pic>
      <p:pic>
        <p:nvPicPr>
          <p:cNvPr id="11" name="Picture 10" descr="ts3 col.jpg"/>
          <p:cNvPicPr>
            <a:picLocks noChangeAspect="1"/>
          </p:cNvPicPr>
          <p:nvPr/>
        </p:nvPicPr>
        <p:blipFill>
          <a:blip r:embed="rId4" cstate="print"/>
          <a:stretch>
            <a:fillRect/>
          </a:stretch>
        </p:blipFill>
        <p:spPr>
          <a:xfrm>
            <a:off x="4724400" y="914400"/>
            <a:ext cx="3620033" cy="3225325"/>
          </a:xfrm>
          <a:prstGeom prst="rect">
            <a:avLst/>
          </a:prstGeom>
          <a:ln>
            <a:solidFill>
              <a:schemeClr val="accent1"/>
            </a:solidFill>
          </a:ln>
        </p:spPr>
      </p:pic>
      <p:pic>
        <p:nvPicPr>
          <p:cNvPr id="12" name="Picture 11" descr="ts4 col.jpg"/>
          <p:cNvPicPr>
            <a:picLocks noChangeAspect="1"/>
          </p:cNvPicPr>
          <p:nvPr/>
        </p:nvPicPr>
        <p:blipFill>
          <a:blip r:embed="rId5" cstate="print"/>
          <a:stretch>
            <a:fillRect/>
          </a:stretch>
        </p:blipFill>
        <p:spPr>
          <a:xfrm>
            <a:off x="5715000" y="4038600"/>
            <a:ext cx="3048000" cy="2356123"/>
          </a:xfrm>
          <a:prstGeom prst="rect">
            <a:avLst/>
          </a:prstGeom>
          <a:ln>
            <a:solidFill>
              <a:schemeClr val="accent1"/>
            </a:solidFill>
          </a:ln>
        </p:spPr>
      </p:pic>
      <p:sp>
        <p:nvSpPr>
          <p:cNvPr id="7" name="Rectangle 6"/>
          <p:cNvSpPr/>
          <p:nvPr/>
        </p:nvSpPr>
        <p:spPr>
          <a:xfrm>
            <a:off x="990600" y="304800"/>
            <a:ext cx="7315200" cy="369332"/>
          </a:xfrm>
          <a:prstGeom prst="rect">
            <a:avLst/>
          </a:prstGeom>
        </p:spPr>
        <p:txBody>
          <a:bodyPr wrap="square">
            <a:spAutoFit/>
          </a:bodyPr>
          <a:lstStyle/>
          <a:p>
            <a:r>
              <a:rPr lang="en-US" dirty="0">
                <a:solidFill>
                  <a:srgbClr val="1F487C"/>
                </a:solidFill>
                <a:latin typeface="Century Gothic" pitchFamily="34" charset="0"/>
                <a:ea typeface="Times New Roman"/>
                <a:cs typeface="Trebuchet MS"/>
              </a:rPr>
              <a:t> </a:t>
            </a:r>
            <a:r>
              <a:rPr lang="en-US" sz="1600" dirty="0">
                <a:solidFill>
                  <a:srgbClr val="1F487C"/>
                </a:solidFill>
                <a:latin typeface="Century Gothic" pitchFamily="34" charset="0"/>
                <a:ea typeface="Times New Roman"/>
                <a:cs typeface="Trebuchet MS"/>
              </a:rPr>
              <a:t>Web Apps for the </a:t>
            </a:r>
            <a:r>
              <a:rPr lang="en-US" sz="1600" dirty="0" err="1">
                <a:solidFill>
                  <a:srgbClr val="1F487C"/>
                </a:solidFill>
                <a:latin typeface="Century Gothic" pitchFamily="34" charset="0"/>
                <a:ea typeface="Times New Roman"/>
                <a:cs typeface="Trebuchet MS"/>
              </a:rPr>
              <a:t>Termsheet</a:t>
            </a:r>
            <a:r>
              <a:rPr lang="en-US" sz="1600" dirty="0">
                <a:solidFill>
                  <a:srgbClr val="1F487C"/>
                </a:solidFill>
                <a:latin typeface="Century Gothic" pitchFamily="34" charset="0"/>
                <a:ea typeface="Times New Roman"/>
                <a:cs typeface="Trebuchet MS"/>
              </a:rPr>
              <a:t> Completeness for an International Bank</a:t>
            </a:r>
            <a:endParaRPr lang="en-US" sz="1600" dirty="0">
              <a:latin typeface="Century Gothic" pitchFamily="34" charset="0"/>
            </a:endParaRPr>
          </a:p>
        </p:txBody>
      </p:sp>
      <p:sp>
        <p:nvSpPr>
          <p:cNvPr id="2" name="Footer Placeholder 1">
            <a:extLst>
              <a:ext uri="{FF2B5EF4-FFF2-40B4-BE49-F238E27FC236}">
                <a16:creationId xmlns:a16="http://schemas.microsoft.com/office/drawing/2014/main" id="{0868B745-5B5E-4BB9-8D5C-6840F87085ED}"/>
              </a:ext>
            </a:extLst>
          </p:cNvPr>
          <p:cNvSpPr>
            <a:spLocks noGrp="1"/>
          </p:cNvSpPr>
          <p:nvPr>
            <p:ph type="ftr" sz="quarter" idx="11"/>
          </p:nvPr>
        </p:nvSpPr>
        <p:spPr>
          <a:xfrm>
            <a:off x="6532071" y="6492875"/>
            <a:ext cx="2895600" cy="365125"/>
          </a:xfrm>
        </p:spPr>
        <p:txBody>
          <a:bodyPr/>
          <a:lstStyle/>
          <a:p>
            <a:r>
              <a:rPr lang="en-US" dirty="0"/>
              <a:t>Shalini Singh +65 9815 9030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s5 col.jpg"/>
          <p:cNvPicPr>
            <a:picLocks noChangeAspect="1"/>
          </p:cNvPicPr>
          <p:nvPr/>
        </p:nvPicPr>
        <p:blipFill>
          <a:blip r:embed="rId2" cstate="print"/>
          <a:stretch>
            <a:fillRect/>
          </a:stretch>
        </p:blipFill>
        <p:spPr>
          <a:xfrm>
            <a:off x="381000" y="914400"/>
            <a:ext cx="4191000" cy="5497033"/>
          </a:xfrm>
          <a:prstGeom prst="rect">
            <a:avLst/>
          </a:prstGeom>
          <a:ln>
            <a:solidFill>
              <a:schemeClr val="accent1"/>
            </a:solidFill>
          </a:ln>
        </p:spPr>
      </p:pic>
      <p:pic>
        <p:nvPicPr>
          <p:cNvPr id="8" name="Picture 7" descr="ts1 bw.jpg"/>
          <p:cNvPicPr>
            <a:picLocks noChangeAspect="1"/>
          </p:cNvPicPr>
          <p:nvPr/>
        </p:nvPicPr>
        <p:blipFill>
          <a:blip r:embed="rId3" cstate="print"/>
          <a:stretch>
            <a:fillRect/>
          </a:stretch>
        </p:blipFill>
        <p:spPr>
          <a:xfrm>
            <a:off x="5791200" y="914400"/>
            <a:ext cx="2971800" cy="2025621"/>
          </a:xfrm>
          <a:prstGeom prst="rect">
            <a:avLst/>
          </a:prstGeom>
          <a:ln>
            <a:solidFill>
              <a:schemeClr val="accent1"/>
            </a:solidFill>
          </a:ln>
        </p:spPr>
      </p:pic>
      <p:pic>
        <p:nvPicPr>
          <p:cNvPr id="13" name="Picture 12" descr="ts2 bw.jpg"/>
          <p:cNvPicPr>
            <a:picLocks noChangeAspect="1"/>
          </p:cNvPicPr>
          <p:nvPr/>
        </p:nvPicPr>
        <p:blipFill>
          <a:blip r:embed="rId4" cstate="print"/>
          <a:stretch>
            <a:fillRect/>
          </a:stretch>
        </p:blipFill>
        <p:spPr>
          <a:xfrm>
            <a:off x="3276600" y="1524000"/>
            <a:ext cx="3162300" cy="2421375"/>
          </a:xfrm>
          <a:prstGeom prst="rect">
            <a:avLst/>
          </a:prstGeom>
          <a:ln>
            <a:solidFill>
              <a:schemeClr val="accent1"/>
            </a:solidFill>
          </a:ln>
        </p:spPr>
      </p:pic>
      <p:pic>
        <p:nvPicPr>
          <p:cNvPr id="14" name="Picture 13" descr="ts3 bw.jpg"/>
          <p:cNvPicPr>
            <a:picLocks noChangeAspect="1"/>
          </p:cNvPicPr>
          <p:nvPr/>
        </p:nvPicPr>
        <p:blipFill>
          <a:blip r:embed="rId5" cstate="print"/>
          <a:stretch>
            <a:fillRect/>
          </a:stretch>
        </p:blipFill>
        <p:spPr>
          <a:xfrm>
            <a:off x="5943600" y="3048000"/>
            <a:ext cx="2819400" cy="2182179"/>
          </a:xfrm>
          <a:prstGeom prst="rect">
            <a:avLst/>
          </a:prstGeom>
          <a:ln>
            <a:solidFill>
              <a:schemeClr val="accent1"/>
            </a:solidFill>
          </a:ln>
        </p:spPr>
      </p:pic>
      <p:pic>
        <p:nvPicPr>
          <p:cNvPr id="15" name="Picture 14" descr="ts4 bw.jpg"/>
          <p:cNvPicPr>
            <a:picLocks noChangeAspect="1"/>
          </p:cNvPicPr>
          <p:nvPr/>
        </p:nvPicPr>
        <p:blipFill>
          <a:blip r:embed="rId6" cstate="print"/>
          <a:stretch>
            <a:fillRect/>
          </a:stretch>
        </p:blipFill>
        <p:spPr>
          <a:xfrm>
            <a:off x="3262409" y="4038600"/>
            <a:ext cx="2909791" cy="2743200"/>
          </a:xfrm>
          <a:prstGeom prst="rect">
            <a:avLst/>
          </a:prstGeom>
          <a:ln>
            <a:solidFill>
              <a:schemeClr val="accent1"/>
            </a:solidFill>
          </a:ln>
        </p:spPr>
      </p:pic>
      <p:sp>
        <p:nvSpPr>
          <p:cNvPr id="9" name="Rectangle 8"/>
          <p:cNvSpPr/>
          <p:nvPr/>
        </p:nvSpPr>
        <p:spPr>
          <a:xfrm>
            <a:off x="1143000" y="298847"/>
            <a:ext cx="7315200" cy="615553"/>
          </a:xfrm>
          <a:prstGeom prst="rect">
            <a:avLst/>
          </a:prstGeom>
        </p:spPr>
        <p:txBody>
          <a:bodyPr wrap="square">
            <a:spAutoFit/>
          </a:bodyPr>
          <a:lstStyle/>
          <a:p>
            <a:r>
              <a:rPr lang="en-US" dirty="0">
                <a:solidFill>
                  <a:srgbClr val="1F487C"/>
                </a:solidFill>
                <a:latin typeface="Century Gothic" pitchFamily="34" charset="0"/>
                <a:ea typeface="Times New Roman"/>
                <a:cs typeface="Trebuchet MS"/>
              </a:rPr>
              <a:t> </a:t>
            </a:r>
            <a:r>
              <a:rPr lang="en-US" sz="1600" dirty="0">
                <a:solidFill>
                  <a:srgbClr val="1F487C"/>
                </a:solidFill>
                <a:latin typeface="Century Gothic" pitchFamily="34" charset="0"/>
                <a:ea typeface="Times New Roman"/>
                <a:cs typeface="Trebuchet MS"/>
              </a:rPr>
              <a:t>Web Apps for the </a:t>
            </a:r>
            <a:r>
              <a:rPr lang="en-US" sz="1600" dirty="0" err="1">
                <a:solidFill>
                  <a:srgbClr val="1F487C"/>
                </a:solidFill>
                <a:latin typeface="Century Gothic" pitchFamily="34" charset="0"/>
                <a:ea typeface="Times New Roman"/>
                <a:cs typeface="Trebuchet MS"/>
              </a:rPr>
              <a:t>Termsheet</a:t>
            </a:r>
            <a:r>
              <a:rPr lang="en-US" sz="1600" dirty="0">
                <a:solidFill>
                  <a:srgbClr val="1F487C"/>
                </a:solidFill>
                <a:latin typeface="Century Gothic" pitchFamily="34" charset="0"/>
                <a:ea typeface="Times New Roman"/>
                <a:cs typeface="Trebuchet MS"/>
              </a:rPr>
              <a:t> Completeness for an International Bank </a:t>
            </a:r>
          </a:p>
          <a:p>
            <a:endParaRPr lang="en-US" sz="1600" dirty="0">
              <a:latin typeface="Century Gothic" pitchFamily="34" charset="0"/>
            </a:endParaRPr>
          </a:p>
        </p:txBody>
      </p:sp>
      <p:sp>
        <p:nvSpPr>
          <p:cNvPr id="2" name="Footer Placeholder 1">
            <a:extLst>
              <a:ext uri="{FF2B5EF4-FFF2-40B4-BE49-F238E27FC236}">
                <a16:creationId xmlns:a16="http://schemas.microsoft.com/office/drawing/2014/main" id="{71FF845F-AEBC-4611-A142-1970A3224F01}"/>
              </a:ext>
            </a:extLst>
          </p:cNvPr>
          <p:cNvSpPr>
            <a:spLocks noGrp="1"/>
          </p:cNvSpPr>
          <p:nvPr>
            <p:ph type="ftr" sz="quarter" idx="11"/>
          </p:nvPr>
        </p:nvSpPr>
        <p:spPr>
          <a:xfrm>
            <a:off x="6438900" y="6464269"/>
            <a:ext cx="2895600" cy="365125"/>
          </a:xfrm>
        </p:spPr>
        <p:txBody>
          <a:bodyPr/>
          <a:lstStyle/>
          <a:p>
            <a:r>
              <a:rPr lang="en-US" dirty="0"/>
              <a:t>Shalini Singh +65 9815 9030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nal edited-bg.jpg"/>
          <p:cNvPicPr>
            <a:picLocks noChangeAspect="1"/>
          </p:cNvPicPr>
          <p:nvPr/>
        </p:nvPicPr>
        <p:blipFill>
          <a:blip r:embed="rId2" cstate="print"/>
          <a:stretch>
            <a:fillRect/>
          </a:stretch>
        </p:blipFill>
        <p:spPr>
          <a:xfrm>
            <a:off x="381000" y="1135380"/>
            <a:ext cx="3581400" cy="1880235"/>
          </a:xfrm>
          <a:prstGeom prst="rect">
            <a:avLst/>
          </a:prstGeom>
          <a:ln>
            <a:solidFill>
              <a:schemeClr val="accent1"/>
            </a:solidFill>
          </a:ln>
        </p:spPr>
      </p:pic>
      <p:pic>
        <p:nvPicPr>
          <p:cNvPr id="10" name="Picture 9" descr="mock-up-landing-with-overlay_text-up-.jpg"/>
          <p:cNvPicPr>
            <a:picLocks noChangeAspect="1"/>
          </p:cNvPicPr>
          <p:nvPr/>
        </p:nvPicPr>
        <p:blipFill>
          <a:blip r:embed="rId3" cstate="print"/>
          <a:stretch>
            <a:fillRect/>
          </a:stretch>
        </p:blipFill>
        <p:spPr>
          <a:xfrm>
            <a:off x="4419600" y="1295400"/>
            <a:ext cx="4366329" cy="2104025"/>
          </a:xfrm>
          <a:prstGeom prst="rect">
            <a:avLst/>
          </a:prstGeom>
          <a:ln>
            <a:solidFill>
              <a:schemeClr val="accent1"/>
            </a:solidFill>
          </a:ln>
        </p:spPr>
      </p:pic>
      <p:pic>
        <p:nvPicPr>
          <p:cNvPr id="11" name="Picture 10" descr="today-mobile-port-view.jpg"/>
          <p:cNvPicPr>
            <a:picLocks noChangeAspect="1"/>
          </p:cNvPicPr>
          <p:nvPr/>
        </p:nvPicPr>
        <p:blipFill>
          <a:blip r:embed="rId4" cstate="print"/>
          <a:stretch>
            <a:fillRect/>
          </a:stretch>
        </p:blipFill>
        <p:spPr>
          <a:xfrm>
            <a:off x="1219200" y="3276600"/>
            <a:ext cx="1843088" cy="3276600"/>
          </a:xfrm>
          <a:prstGeom prst="rect">
            <a:avLst/>
          </a:prstGeom>
          <a:ln>
            <a:solidFill>
              <a:schemeClr val="accent1"/>
            </a:solidFill>
          </a:ln>
        </p:spPr>
      </p:pic>
      <p:pic>
        <p:nvPicPr>
          <p:cNvPr id="12" name="Picture 11" descr="welcome.PNG"/>
          <p:cNvPicPr>
            <a:picLocks noChangeAspect="1"/>
          </p:cNvPicPr>
          <p:nvPr/>
        </p:nvPicPr>
        <p:blipFill>
          <a:blip r:embed="rId5" cstate="print"/>
          <a:stretch>
            <a:fillRect/>
          </a:stretch>
        </p:blipFill>
        <p:spPr>
          <a:xfrm>
            <a:off x="3581399" y="3886200"/>
            <a:ext cx="5098067" cy="2286000"/>
          </a:xfrm>
          <a:prstGeom prst="rect">
            <a:avLst/>
          </a:prstGeom>
          <a:ln>
            <a:solidFill>
              <a:schemeClr val="accent1"/>
            </a:solidFill>
          </a:ln>
        </p:spPr>
      </p:pic>
      <p:sp>
        <p:nvSpPr>
          <p:cNvPr id="7" name="Rectangle 6"/>
          <p:cNvSpPr/>
          <p:nvPr/>
        </p:nvSpPr>
        <p:spPr>
          <a:xfrm>
            <a:off x="1066800" y="304800"/>
            <a:ext cx="6553200" cy="369332"/>
          </a:xfrm>
          <a:prstGeom prst="rect">
            <a:avLst/>
          </a:prstGeom>
        </p:spPr>
        <p:txBody>
          <a:bodyPr wrap="square">
            <a:spAutoFit/>
          </a:bodyPr>
          <a:lstStyle/>
          <a:p>
            <a:pPr marL="935990" eaLnBrk="0" hangingPunct="0">
              <a:spcBef>
                <a:spcPts val="1165"/>
              </a:spcBef>
            </a:pPr>
            <a:r>
              <a:rPr lang="en-US" dirty="0">
                <a:solidFill>
                  <a:srgbClr val="1F487C"/>
                </a:solidFill>
                <a:latin typeface="Trebuchet MS"/>
                <a:ea typeface="Times New Roman"/>
                <a:cs typeface="Trebuchet MS"/>
              </a:rPr>
              <a:t> </a:t>
            </a:r>
            <a:r>
              <a:rPr lang="en-US" sz="1600" dirty="0">
                <a:solidFill>
                  <a:srgbClr val="1F487C"/>
                </a:solidFill>
                <a:latin typeface="Century Gothic" pitchFamily="34" charset="0"/>
                <a:ea typeface="Times New Roman"/>
                <a:cs typeface="Trebuchet MS"/>
              </a:rPr>
              <a:t>Web Apps for the </a:t>
            </a:r>
            <a:r>
              <a:rPr lang="en-US" sz="1600" dirty="0" err="1">
                <a:solidFill>
                  <a:srgbClr val="1F487C"/>
                </a:solidFill>
                <a:latin typeface="Century Gothic" pitchFamily="34" charset="0"/>
                <a:ea typeface="Times New Roman"/>
                <a:cs typeface="Trebuchet MS"/>
              </a:rPr>
              <a:t>Govt</a:t>
            </a:r>
            <a:r>
              <a:rPr lang="en-US" sz="1600" dirty="0">
                <a:solidFill>
                  <a:srgbClr val="1F487C"/>
                </a:solidFill>
                <a:latin typeface="Century Gothic" pitchFamily="34" charset="0"/>
                <a:ea typeface="Times New Roman"/>
                <a:cs typeface="Trebuchet MS"/>
              </a:rPr>
              <a:t> Tech Project at Accenture</a:t>
            </a:r>
          </a:p>
        </p:txBody>
      </p:sp>
      <p:sp>
        <p:nvSpPr>
          <p:cNvPr id="2" name="Footer Placeholder 1">
            <a:extLst>
              <a:ext uri="{FF2B5EF4-FFF2-40B4-BE49-F238E27FC236}">
                <a16:creationId xmlns:a16="http://schemas.microsoft.com/office/drawing/2014/main" id="{2622818D-488E-48CE-A33A-8709645C6AD0}"/>
              </a:ext>
            </a:extLst>
          </p:cNvPr>
          <p:cNvSpPr>
            <a:spLocks noGrp="1"/>
          </p:cNvSpPr>
          <p:nvPr>
            <p:ph type="ftr" sz="quarter" idx="11"/>
          </p:nvPr>
        </p:nvSpPr>
        <p:spPr/>
        <p:txBody>
          <a:bodyPr/>
          <a:lstStyle/>
          <a:p>
            <a:r>
              <a:rPr lang="en-US" dirty="0"/>
              <a:t>Shalini Singh +65 9815 9030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fa.jpg"/>
          <p:cNvPicPr>
            <a:picLocks noChangeAspect="1"/>
          </p:cNvPicPr>
          <p:nvPr/>
        </p:nvPicPr>
        <p:blipFill>
          <a:blip r:embed="rId2" cstate="print"/>
          <a:stretch>
            <a:fillRect/>
          </a:stretch>
        </p:blipFill>
        <p:spPr>
          <a:xfrm>
            <a:off x="1143000" y="990600"/>
            <a:ext cx="3308976" cy="1600200"/>
          </a:xfrm>
          <a:prstGeom prst="rect">
            <a:avLst/>
          </a:prstGeom>
          <a:ln>
            <a:solidFill>
              <a:schemeClr val="accent1"/>
            </a:solidFill>
          </a:ln>
        </p:spPr>
      </p:pic>
      <p:pic>
        <p:nvPicPr>
          <p:cNvPr id="5" name="Picture 4" descr="hist.jpg"/>
          <p:cNvPicPr>
            <a:picLocks noChangeAspect="1"/>
          </p:cNvPicPr>
          <p:nvPr/>
        </p:nvPicPr>
        <p:blipFill>
          <a:blip r:embed="rId3" cstate="print"/>
          <a:stretch>
            <a:fillRect/>
          </a:stretch>
        </p:blipFill>
        <p:spPr>
          <a:xfrm>
            <a:off x="4648200" y="990600"/>
            <a:ext cx="3319702" cy="1600200"/>
          </a:xfrm>
          <a:prstGeom prst="rect">
            <a:avLst/>
          </a:prstGeom>
          <a:ln>
            <a:solidFill>
              <a:schemeClr val="accent1"/>
            </a:solidFill>
          </a:ln>
        </p:spPr>
      </p:pic>
      <p:pic>
        <p:nvPicPr>
          <p:cNvPr id="6" name="Picture 5" descr="mbl nm.jpg"/>
          <p:cNvPicPr>
            <a:picLocks noChangeAspect="1"/>
          </p:cNvPicPr>
          <p:nvPr/>
        </p:nvPicPr>
        <p:blipFill>
          <a:blip r:embed="rId4" cstate="print"/>
          <a:stretch>
            <a:fillRect/>
          </a:stretch>
        </p:blipFill>
        <p:spPr>
          <a:xfrm>
            <a:off x="2743200" y="2819400"/>
            <a:ext cx="3686927" cy="1676400"/>
          </a:xfrm>
          <a:prstGeom prst="rect">
            <a:avLst/>
          </a:prstGeom>
          <a:ln>
            <a:solidFill>
              <a:schemeClr val="accent1"/>
            </a:solidFill>
          </a:ln>
        </p:spPr>
      </p:pic>
      <p:pic>
        <p:nvPicPr>
          <p:cNvPr id="7" name="Picture 6" descr="mng 2fa.jpg"/>
          <p:cNvPicPr>
            <a:picLocks noChangeAspect="1"/>
          </p:cNvPicPr>
          <p:nvPr/>
        </p:nvPicPr>
        <p:blipFill>
          <a:blip r:embed="rId5" cstate="print"/>
          <a:stretch>
            <a:fillRect/>
          </a:stretch>
        </p:blipFill>
        <p:spPr>
          <a:xfrm>
            <a:off x="762000" y="4724400"/>
            <a:ext cx="3581400" cy="1743134"/>
          </a:xfrm>
          <a:prstGeom prst="rect">
            <a:avLst/>
          </a:prstGeom>
          <a:ln>
            <a:solidFill>
              <a:schemeClr val="accent1"/>
            </a:solidFill>
          </a:ln>
        </p:spPr>
      </p:pic>
      <p:pic>
        <p:nvPicPr>
          <p:cNvPr id="8" name="Picture 7" descr="pro updt.jpg"/>
          <p:cNvPicPr>
            <a:picLocks noChangeAspect="1"/>
          </p:cNvPicPr>
          <p:nvPr/>
        </p:nvPicPr>
        <p:blipFill>
          <a:blip r:embed="rId6" cstate="print"/>
          <a:stretch>
            <a:fillRect/>
          </a:stretch>
        </p:blipFill>
        <p:spPr>
          <a:xfrm>
            <a:off x="4876800" y="4724400"/>
            <a:ext cx="3657600" cy="1774507"/>
          </a:xfrm>
          <a:prstGeom prst="rect">
            <a:avLst/>
          </a:prstGeom>
          <a:ln>
            <a:solidFill>
              <a:schemeClr val="accent1"/>
            </a:solidFill>
          </a:ln>
        </p:spPr>
      </p:pic>
      <p:sp>
        <p:nvSpPr>
          <p:cNvPr id="9" name="Rectangle 8"/>
          <p:cNvSpPr/>
          <p:nvPr/>
        </p:nvSpPr>
        <p:spPr>
          <a:xfrm>
            <a:off x="1295400" y="381000"/>
            <a:ext cx="6553200" cy="769441"/>
          </a:xfrm>
          <a:prstGeom prst="rect">
            <a:avLst/>
          </a:prstGeom>
        </p:spPr>
        <p:txBody>
          <a:bodyPr wrap="square">
            <a:spAutoFit/>
          </a:bodyPr>
          <a:lstStyle/>
          <a:p>
            <a:pPr marL="935990" eaLnBrk="0" hangingPunct="0">
              <a:spcBef>
                <a:spcPts val="1165"/>
              </a:spcBef>
            </a:pPr>
            <a:r>
              <a:rPr lang="en-US" dirty="0">
                <a:solidFill>
                  <a:srgbClr val="1F487C"/>
                </a:solidFill>
                <a:latin typeface="Trebuchet MS"/>
                <a:ea typeface="Times New Roman"/>
                <a:cs typeface="Trebuchet MS"/>
              </a:rPr>
              <a:t> </a:t>
            </a:r>
            <a:r>
              <a:rPr lang="en-US" sz="1600" dirty="0">
                <a:solidFill>
                  <a:srgbClr val="1F487C"/>
                </a:solidFill>
                <a:latin typeface="Century Gothic" pitchFamily="34" charset="0"/>
                <a:ea typeface="Times New Roman"/>
                <a:cs typeface="Trebuchet MS"/>
              </a:rPr>
              <a:t>Web Apps for the Govt. Tech Project at Accenture</a:t>
            </a:r>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B8664E91-AC0C-487E-AC18-A4A89437966C}"/>
              </a:ext>
            </a:extLst>
          </p:cNvPr>
          <p:cNvSpPr>
            <a:spLocks noGrp="1"/>
          </p:cNvSpPr>
          <p:nvPr>
            <p:ph type="ftr" sz="quarter" idx="11"/>
          </p:nvPr>
        </p:nvSpPr>
        <p:spPr>
          <a:xfrm>
            <a:off x="3124200" y="6498907"/>
            <a:ext cx="2895600" cy="365125"/>
          </a:xfrm>
        </p:spPr>
        <p:txBody>
          <a:bodyPr/>
          <a:lstStyle/>
          <a:p>
            <a:r>
              <a:rPr lang="en-US" dirty="0"/>
              <a:t>Shalini Singh +65 9815 9030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g.jpg"/>
          <p:cNvPicPr>
            <a:picLocks noChangeAspect="1"/>
          </p:cNvPicPr>
          <p:nvPr/>
        </p:nvPicPr>
        <p:blipFill>
          <a:blip r:embed="rId2" cstate="print"/>
          <a:stretch>
            <a:fillRect/>
          </a:stretch>
        </p:blipFill>
        <p:spPr>
          <a:xfrm>
            <a:off x="381000" y="1143000"/>
            <a:ext cx="4267200" cy="2036921"/>
          </a:xfrm>
          <a:prstGeom prst="rect">
            <a:avLst/>
          </a:prstGeom>
          <a:ln>
            <a:solidFill>
              <a:schemeClr val="accent1"/>
            </a:solidFill>
          </a:ln>
        </p:spPr>
      </p:pic>
      <p:pic>
        <p:nvPicPr>
          <p:cNvPr id="5" name="Picture 4" descr="reset pwd.jpg"/>
          <p:cNvPicPr>
            <a:picLocks noChangeAspect="1"/>
          </p:cNvPicPr>
          <p:nvPr/>
        </p:nvPicPr>
        <p:blipFill>
          <a:blip r:embed="rId3" cstate="print"/>
          <a:stretch>
            <a:fillRect/>
          </a:stretch>
        </p:blipFill>
        <p:spPr>
          <a:xfrm>
            <a:off x="3886200" y="4191000"/>
            <a:ext cx="4495800" cy="2153067"/>
          </a:xfrm>
          <a:prstGeom prst="rect">
            <a:avLst/>
          </a:prstGeom>
          <a:ln>
            <a:solidFill>
              <a:schemeClr val="accent1"/>
            </a:solidFill>
          </a:ln>
        </p:spPr>
      </p:pic>
      <p:pic>
        <p:nvPicPr>
          <p:cNvPr id="6" name="Picture 5" descr="scan n verify.jpg"/>
          <p:cNvPicPr>
            <a:picLocks noChangeAspect="1"/>
          </p:cNvPicPr>
          <p:nvPr/>
        </p:nvPicPr>
        <p:blipFill>
          <a:blip r:embed="rId4" cstate="print"/>
          <a:stretch>
            <a:fillRect/>
          </a:stretch>
        </p:blipFill>
        <p:spPr>
          <a:xfrm>
            <a:off x="4876800" y="2286000"/>
            <a:ext cx="3505200" cy="1544479"/>
          </a:xfrm>
          <a:prstGeom prst="rect">
            <a:avLst/>
          </a:prstGeom>
          <a:ln>
            <a:solidFill>
              <a:schemeClr val="accent1"/>
            </a:solidFill>
          </a:ln>
        </p:spPr>
      </p:pic>
      <p:pic>
        <p:nvPicPr>
          <p:cNvPr id="8" name="Picture 7" descr="otp.jpg"/>
          <p:cNvPicPr>
            <a:picLocks noChangeAspect="1"/>
          </p:cNvPicPr>
          <p:nvPr/>
        </p:nvPicPr>
        <p:blipFill>
          <a:blip r:embed="rId5" cstate="print"/>
          <a:stretch>
            <a:fillRect/>
          </a:stretch>
        </p:blipFill>
        <p:spPr>
          <a:xfrm>
            <a:off x="381000" y="3657600"/>
            <a:ext cx="3276600" cy="1581983"/>
          </a:xfrm>
          <a:prstGeom prst="rect">
            <a:avLst/>
          </a:prstGeom>
          <a:ln>
            <a:solidFill>
              <a:schemeClr val="accent1"/>
            </a:solidFill>
          </a:ln>
        </p:spPr>
      </p:pic>
      <p:sp>
        <p:nvSpPr>
          <p:cNvPr id="7" name="Rectangle 6"/>
          <p:cNvSpPr/>
          <p:nvPr/>
        </p:nvSpPr>
        <p:spPr>
          <a:xfrm>
            <a:off x="1219200" y="304800"/>
            <a:ext cx="6477000" cy="369332"/>
          </a:xfrm>
          <a:prstGeom prst="rect">
            <a:avLst/>
          </a:prstGeom>
        </p:spPr>
        <p:txBody>
          <a:bodyPr wrap="square">
            <a:spAutoFit/>
          </a:bodyPr>
          <a:lstStyle/>
          <a:p>
            <a:pPr marL="935990" eaLnBrk="0" hangingPunct="0">
              <a:spcBef>
                <a:spcPts val="1165"/>
              </a:spcBef>
            </a:pPr>
            <a:r>
              <a:rPr lang="en-US" dirty="0">
                <a:solidFill>
                  <a:srgbClr val="1F487C"/>
                </a:solidFill>
                <a:latin typeface="Trebuchet MS"/>
                <a:ea typeface="Times New Roman"/>
                <a:cs typeface="Trebuchet MS"/>
              </a:rPr>
              <a:t> </a:t>
            </a:r>
            <a:r>
              <a:rPr lang="en-US" sz="1600" dirty="0">
                <a:solidFill>
                  <a:srgbClr val="1F487C"/>
                </a:solidFill>
                <a:latin typeface="Century Gothic" pitchFamily="34" charset="0"/>
                <a:ea typeface="Times New Roman"/>
                <a:cs typeface="Trebuchet MS"/>
              </a:rPr>
              <a:t>Web Apps for the </a:t>
            </a:r>
            <a:r>
              <a:rPr lang="en-US" sz="1600" dirty="0" err="1">
                <a:solidFill>
                  <a:srgbClr val="1F487C"/>
                </a:solidFill>
                <a:latin typeface="Century Gothic" pitchFamily="34" charset="0"/>
                <a:ea typeface="Times New Roman"/>
                <a:cs typeface="Trebuchet MS"/>
              </a:rPr>
              <a:t>Govt</a:t>
            </a:r>
            <a:r>
              <a:rPr lang="en-US" sz="1600" dirty="0">
                <a:solidFill>
                  <a:srgbClr val="1F487C"/>
                </a:solidFill>
                <a:latin typeface="Century Gothic" pitchFamily="34" charset="0"/>
                <a:ea typeface="Times New Roman"/>
                <a:cs typeface="Trebuchet MS"/>
              </a:rPr>
              <a:t> Tech Project at Accenture</a:t>
            </a:r>
          </a:p>
        </p:txBody>
      </p:sp>
      <p:sp>
        <p:nvSpPr>
          <p:cNvPr id="2" name="Footer Placeholder 1">
            <a:extLst>
              <a:ext uri="{FF2B5EF4-FFF2-40B4-BE49-F238E27FC236}">
                <a16:creationId xmlns:a16="http://schemas.microsoft.com/office/drawing/2014/main" id="{2E9FD6AF-BA96-43F5-89E7-00BAE0CB7D8D}"/>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1logon.jpg"/>
          <p:cNvPicPr>
            <a:picLocks noChangeAspect="1"/>
          </p:cNvPicPr>
          <p:nvPr/>
        </p:nvPicPr>
        <p:blipFill>
          <a:blip r:embed="rId2" cstate="print"/>
          <a:stretch>
            <a:fillRect/>
          </a:stretch>
        </p:blipFill>
        <p:spPr>
          <a:xfrm>
            <a:off x="304800" y="914400"/>
            <a:ext cx="3011365" cy="2286000"/>
          </a:xfrm>
          <a:prstGeom prst="rect">
            <a:avLst/>
          </a:prstGeom>
          <a:ln>
            <a:solidFill>
              <a:schemeClr val="accent1"/>
            </a:solidFill>
          </a:ln>
        </p:spPr>
      </p:pic>
      <p:pic>
        <p:nvPicPr>
          <p:cNvPr id="10" name="Picture 9" descr="2enter details.jpg"/>
          <p:cNvPicPr>
            <a:picLocks noChangeAspect="1"/>
          </p:cNvPicPr>
          <p:nvPr/>
        </p:nvPicPr>
        <p:blipFill>
          <a:blip r:embed="rId3" cstate="print"/>
          <a:stretch>
            <a:fillRect/>
          </a:stretch>
        </p:blipFill>
        <p:spPr>
          <a:xfrm>
            <a:off x="1578708" y="2590800"/>
            <a:ext cx="2817446" cy="2133600"/>
          </a:xfrm>
          <a:prstGeom prst="rect">
            <a:avLst/>
          </a:prstGeom>
          <a:ln>
            <a:solidFill>
              <a:schemeClr val="accent1"/>
            </a:solidFill>
          </a:ln>
        </p:spPr>
      </p:pic>
      <p:pic>
        <p:nvPicPr>
          <p:cNvPr id="11" name="Picture 10" descr="3 serachtooltip.jpg"/>
          <p:cNvPicPr>
            <a:picLocks noChangeAspect="1"/>
          </p:cNvPicPr>
          <p:nvPr/>
        </p:nvPicPr>
        <p:blipFill>
          <a:blip r:embed="rId4" cstate="print"/>
          <a:stretch>
            <a:fillRect/>
          </a:stretch>
        </p:blipFill>
        <p:spPr>
          <a:xfrm>
            <a:off x="304800" y="4495799"/>
            <a:ext cx="2819400" cy="2157633"/>
          </a:xfrm>
          <a:prstGeom prst="rect">
            <a:avLst/>
          </a:prstGeom>
          <a:ln>
            <a:solidFill>
              <a:schemeClr val="accent1"/>
            </a:solidFill>
          </a:ln>
        </p:spPr>
      </p:pic>
      <p:pic>
        <p:nvPicPr>
          <p:cNvPr id="12" name="Picture 11" descr="4 search.jpg"/>
          <p:cNvPicPr>
            <a:picLocks noChangeAspect="1"/>
          </p:cNvPicPr>
          <p:nvPr/>
        </p:nvPicPr>
        <p:blipFill>
          <a:blip r:embed="rId5" cstate="print"/>
          <a:stretch>
            <a:fillRect/>
          </a:stretch>
        </p:blipFill>
        <p:spPr>
          <a:xfrm>
            <a:off x="4724400" y="914400"/>
            <a:ext cx="3933469" cy="2743200"/>
          </a:xfrm>
          <a:prstGeom prst="rect">
            <a:avLst/>
          </a:prstGeom>
          <a:ln>
            <a:solidFill>
              <a:schemeClr val="accent1"/>
            </a:solidFill>
          </a:ln>
        </p:spPr>
      </p:pic>
      <p:pic>
        <p:nvPicPr>
          <p:cNvPr id="16" name="Picture 15" descr="5 detailed.jpg"/>
          <p:cNvPicPr>
            <a:picLocks noChangeAspect="1"/>
          </p:cNvPicPr>
          <p:nvPr/>
        </p:nvPicPr>
        <p:blipFill>
          <a:blip r:embed="rId6" cstate="print"/>
          <a:stretch>
            <a:fillRect/>
          </a:stretch>
        </p:blipFill>
        <p:spPr>
          <a:xfrm>
            <a:off x="4724400" y="3810000"/>
            <a:ext cx="3962400" cy="2839794"/>
          </a:xfrm>
          <a:prstGeom prst="rect">
            <a:avLst/>
          </a:prstGeom>
          <a:ln>
            <a:solidFill>
              <a:schemeClr val="accent1"/>
            </a:solidFill>
          </a:ln>
        </p:spPr>
      </p:pic>
      <p:sp>
        <p:nvSpPr>
          <p:cNvPr id="8" name="Rectangle 7"/>
          <p:cNvSpPr/>
          <p:nvPr/>
        </p:nvSpPr>
        <p:spPr>
          <a:xfrm>
            <a:off x="228600" y="152400"/>
            <a:ext cx="8382000" cy="738664"/>
          </a:xfrm>
          <a:prstGeom prst="rect">
            <a:avLst/>
          </a:prstGeom>
        </p:spPr>
        <p:txBody>
          <a:bodyPr wrap="square">
            <a:spAutoFit/>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CSV Screens delivered for a Leading Financial Institution Low Fidelity</a:t>
            </a:r>
          </a:p>
          <a:p>
            <a:pPr marL="935990" eaLnBrk="0" hangingPunct="0">
              <a:spcBef>
                <a:spcPts val="1165"/>
              </a:spcBef>
            </a:pPr>
            <a:r>
              <a:rPr lang="en-US" sz="1600" dirty="0">
                <a:solidFill>
                  <a:srgbClr val="1F487C"/>
                </a:solidFill>
                <a:latin typeface="Century Gothic" pitchFamily="34" charset="0"/>
                <a:ea typeface="Times New Roman"/>
                <a:cs typeface="Trebuchet MS"/>
              </a:rPr>
              <a:t>                                           design in </a:t>
            </a:r>
            <a:r>
              <a:rPr lang="en-US" sz="1600" dirty="0" err="1">
                <a:solidFill>
                  <a:srgbClr val="1F487C"/>
                </a:solidFill>
                <a:latin typeface="Century Gothic" pitchFamily="34" charset="0"/>
                <a:ea typeface="Times New Roman"/>
                <a:cs typeface="Trebuchet MS"/>
              </a:rPr>
              <a:t>Balasmiq</a:t>
            </a: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C1837B21-E365-4392-8E8E-A8B334140208}"/>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u_pbiadv.jpg"/>
          <p:cNvPicPr>
            <a:picLocks noChangeAspect="1"/>
          </p:cNvPicPr>
          <p:nvPr/>
        </p:nvPicPr>
        <p:blipFill>
          <a:blip r:embed="rId2" cstate="print"/>
          <a:stretch>
            <a:fillRect/>
          </a:stretch>
        </p:blipFill>
        <p:spPr>
          <a:xfrm>
            <a:off x="381000" y="762000"/>
            <a:ext cx="2202057" cy="3124200"/>
          </a:xfrm>
          <a:prstGeom prst="rect">
            <a:avLst/>
          </a:prstGeom>
          <a:ln>
            <a:solidFill>
              <a:schemeClr val="accent1"/>
            </a:solidFill>
          </a:ln>
        </p:spPr>
      </p:pic>
      <p:pic>
        <p:nvPicPr>
          <p:cNvPr id="7" name="Picture 6" descr="china_multilang adv.jpg"/>
          <p:cNvPicPr>
            <a:picLocks noChangeAspect="1"/>
          </p:cNvPicPr>
          <p:nvPr/>
        </p:nvPicPr>
        <p:blipFill>
          <a:blip r:embed="rId3" cstate="print"/>
          <a:stretch>
            <a:fillRect/>
          </a:stretch>
        </p:blipFill>
        <p:spPr>
          <a:xfrm>
            <a:off x="2286000" y="2819400"/>
            <a:ext cx="2327416" cy="3338004"/>
          </a:xfrm>
          <a:prstGeom prst="rect">
            <a:avLst/>
          </a:prstGeom>
          <a:ln>
            <a:solidFill>
              <a:schemeClr val="accent1"/>
            </a:solidFill>
          </a:ln>
        </p:spPr>
      </p:pic>
      <p:pic>
        <p:nvPicPr>
          <p:cNvPr id="8" name="Picture 7" descr="dealstation_adv.jpg"/>
          <p:cNvPicPr>
            <a:picLocks noChangeAspect="1"/>
          </p:cNvPicPr>
          <p:nvPr/>
        </p:nvPicPr>
        <p:blipFill>
          <a:blip r:embed="rId4" cstate="print"/>
          <a:stretch>
            <a:fillRect/>
          </a:stretch>
        </p:blipFill>
        <p:spPr>
          <a:xfrm>
            <a:off x="4038600" y="914400"/>
            <a:ext cx="4012806" cy="2195004"/>
          </a:xfrm>
          <a:prstGeom prst="rect">
            <a:avLst/>
          </a:prstGeom>
          <a:ln>
            <a:solidFill>
              <a:schemeClr val="accent1"/>
            </a:solidFill>
          </a:ln>
        </p:spPr>
      </p:pic>
      <p:pic>
        <p:nvPicPr>
          <p:cNvPr id="9" name="Picture 8" descr="newdeal.png"/>
          <p:cNvPicPr>
            <a:picLocks noChangeAspect="1"/>
          </p:cNvPicPr>
          <p:nvPr/>
        </p:nvPicPr>
        <p:blipFill>
          <a:blip r:embed="rId5" cstate="print"/>
          <a:stretch>
            <a:fillRect/>
          </a:stretch>
        </p:blipFill>
        <p:spPr>
          <a:xfrm>
            <a:off x="4876800" y="4114800"/>
            <a:ext cx="4065973" cy="2255129"/>
          </a:xfrm>
          <a:prstGeom prst="rect">
            <a:avLst/>
          </a:prstGeom>
          <a:ln>
            <a:solidFill>
              <a:schemeClr val="accent1"/>
            </a:solidFill>
          </a:ln>
        </p:spPr>
      </p:pic>
      <p:sp>
        <p:nvSpPr>
          <p:cNvPr id="11" name="Title 1"/>
          <p:cNvSpPr txBox="1">
            <a:spLocks/>
          </p:cNvSpPr>
          <p:nvPr/>
        </p:nvSpPr>
        <p:spPr>
          <a:xfrm>
            <a:off x="2286000" y="152400"/>
            <a:ext cx="5181600" cy="533400"/>
          </a:xfrm>
          <a:prstGeom prst="rect">
            <a:avLst/>
          </a:prstGeom>
        </p:spPr>
        <p:txBody>
          <a:bodyPr vert="horz" lIns="91440" tIns="45720" rIns="91440" bIns="45720" rtlCol="0" anchor="ctr">
            <a:normAutofit fontScale="97500"/>
          </a:bodyPr>
          <a:lstStyle/>
          <a:p>
            <a:pPr lvl="0" algn="ctr">
              <a:spcBef>
                <a:spcPct val="0"/>
              </a:spcBef>
            </a:pPr>
            <a:r>
              <a:rPr lang="en-US" sz="1600" dirty="0">
                <a:solidFill>
                  <a:srgbClr val="1F487C"/>
                </a:solidFill>
                <a:latin typeface="Century Gothic" pitchFamily="34" charset="0"/>
                <a:ea typeface="Times New Roman"/>
                <a:cs typeface="Trebuchet MS"/>
              </a:rPr>
              <a:t>Visualization and Creation of Adv at </a:t>
            </a:r>
            <a:r>
              <a:rPr lang="en-US" sz="1600" dirty="0" err="1">
                <a:solidFill>
                  <a:srgbClr val="1F487C"/>
                </a:solidFill>
                <a:latin typeface="Century Gothic" pitchFamily="34" charset="0"/>
                <a:ea typeface="Times New Roman"/>
                <a:cs typeface="Trebuchet MS"/>
              </a:rPr>
              <a:t>AGDelta</a:t>
            </a:r>
            <a:r>
              <a:rPr lang="en-US" sz="1600" dirty="0">
                <a:solidFill>
                  <a:srgbClr val="1F487C"/>
                </a:solidFill>
                <a:latin typeface="Century Gothic" pitchFamily="34" charset="0"/>
                <a:ea typeface="Times New Roman"/>
                <a:cs typeface="Trebuchet MS"/>
              </a:rPr>
              <a:t> </a:t>
            </a:r>
            <a:endParaRPr lang="en-US" sz="1600" dirty="0"/>
          </a:p>
        </p:txBody>
      </p:sp>
      <p:sp>
        <p:nvSpPr>
          <p:cNvPr id="10" name="Footer Placeholder 1">
            <a:extLst>
              <a:ext uri="{FF2B5EF4-FFF2-40B4-BE49-F238E27FC236}">
                <a16:creationId xmlns:a16="http://schemas.microsoft.com/office/drawing/2014/main" id="{13B57356-5873-4975-9D17-BEBE0594EE5F}"/>
              </a:ext>
            </a:extLst>
          </p:cNvPr>
          <p:cNvSpPr>
            <a:spLocks noGrp="1"/>
          </p:cNvSpPr>
          <p:nvPr>
            <p:ph type="ftr" sz="quarter" idx="11"/>
          </p:nvPr>
        </p:nvSpPr>
        <p:spPr>
          <a:xfrm>
            <a:off x="3124200" y="6416675"/>
            <a:ext cx="2895600" cy="365125"/>
          </a:xfrm>
        </p:spPr>
        <p:txBody>
          <a:bodyPr/>
          <a:lstStyle/>
          <a:p>
            <a:r>
              <a:rPr lang="en-US" dirty="0"/>
              <a:t>Shalini Singh +65 9815 9030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 inside.jpg"/>
          <p:cNvPicPr>
            <a:picLocks noChangeAspect="1"/>
          </p:cNvPicPr>
          <p:nvPr/>
        </p:nvPicPr>
        <p:blipFill>
          <a:blip r:embed="rId2" cstate="print"/>
          <a:stretch>
            <a:fillRect/>
          </a:stretch>
        </p:blipFill>
        <p:spPr>
          <a:xfrm>
            <a:off x="381000" y="914400"/>
            <a:ext cx="4191000" cy="2945929"/>
          </a:xfrm>
          <a:prstGeom prst="rect">
            <a:avLst/>
          </a:prstGeom>
          <a:ln>
            <a:solidFill>
              <a:schemeClr val="accent1"/>
            </a:solidFill>
          </a:ln>
        </p:spPr>
      </p:pic>
      <p:pic>
        <p:nvPicPr>
          <p:cNvPr id="5" name="Picture 4" descr="7 inside.jpg"/>
          <p:cNvPicPr>
            <a:picLocks noChangeAspect="1"/>
          </p:cNvPicPr>
          <p:nvPr/>
        </p:nvPicPr>
        <p:blipFill>
          <a:blip r:embed="rId3" cstate="print"/>
          <a:stretch>
            <a:fillRect/>
          </a:stretch>
        </p:blipFill>
        <p:spPr>
          <a:xfrm>
            <a:off x="4724400" y="914400"/>
            <a:ext cx="4191000" cy="2950464"/>
          </a:xfrm>
          <a:prstGeom prst="rect">
            <a:avLst/>
          </a:prstGeom>
          <a:ln>
            <a:solidFill>
              <a:schemeClr val="accent1"/>
            </a:solidFill>
          </a:ln>
        </p:spPr>
      </p:pic>
      <p:pic>
        <p:nvPicPr>
          <p:cNvPr id="6" name="Picture 5" descr="8 inside.jpg"/>
          <p:cNvPicPr>
            <a:picLocks noChangeAspect="1"/>
          </p:cNvPicPr>
          <p:nvPr/>
        </p:nvPicPr>
        <p:blipFill>
          <a:blip r:embed="rId4" cstate="print"/>
          <a:stretch>
            <a:fillRect/>
          </a:stretch>
        </p:blipFill>
        <p:spPr>
          <a:xfrm>
            <a:off x="2667000" y="3962400"/>
            <a:ext cx="3886200" cy="2757949"/>
          </a:xfrm>
          <a:prstGeom prst="rect">
            <a:avLst/>
          </a:prstGeom>
        </p:spPr>
      </p:pic>
      <p:sp>
        <p:nvSpPr>
          <p:cNvPr id="7" name="Rectangle 6"/>
          <p:cNvSpPr/>
          <p:nvPr/>
        </p:nvSpPr>
        <p:spPr>
          <a:xfrm>
            <a:off x="381000" y="76200"/>
            <a:ext cx="8382000" cy="738664"/>
          </a:xfrm>
          <a:prstGeom prst="rect">
            <a:avLst/>
          </a:prstGeom>
        </p:spPr>
        <p:txBody>
          <a:bodyPr wrap="square">
            <a:spAutoFit/>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CSV Screens delivered for a Leading Financial Institution Low Fidelity</a:t>
            </a:r>
          </a:p>
          <a:p>
            <a:pPr marL="935990" eaLnBrk="0" hangingPunct="0">
              <a:spcBef>
                <a:spcPts val="1165"/>
              </a:spcBef>
            </a:pPr>
            <a:r>
              <a:rPr lang="en-US" sz="1600" dirty="0">
                <a:solidFill>
                  <a:srgbClr val="1F487C"/>
                </a:solidFill>
                <a:latin typeface="Century Gothic" pitchFamily="34" charset="0"/>
                <a:ea typeface="Times New Roman"/>
                <a:cs typeface="Trebuchet MS"/>
              </a:rPr>
              <a:t>                                           design in </a:t>
            </a:r>
            <a:r>
              <a:rPr lang="en-US" sz="1600" dirty="0" err="1">
                <a:solidFill>
                  <a:srgbClr val="1F487C"/>
                </a:solidFill>
                <a:latin typeface="Century Gothic" pitchFamily="34" charset="0"/>
                <a:ea typeface="Times New Roman"/>
                <a:cs typeface="Trebuchet MS"/>
              </a:rPr>
              <a:t>Balasmiq</a:t>
            </a: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6E49203B-AD0E-461D-8CD5-46CD03C8AA3C}"/>
              </a:ext>
            </a:extLst>
          </p:cNvPr>
          <p:cNvSpPr>
            <a:spLocks noGrp="1"/>
          </p:cNvSpPr>
          <p:nvPr>
            <p:ph type="ftr" sz="quarter" idx="11"/>
          </p:nvPr>
        </p:nvSpPr>
        <p:spPr>
          <a:xfrm>
            <a:off x="0" y="6365284"/>
            <a:ext cx="2895600" cy="365125"/>
          </a:xfrm>
        </p:spPr>
        <p:txBody>
          <a:bodyPr/>
          <a:lstStyle/>
          <a:p>
            <a:r>
              <a:rPr lang="en-US" dirty="0"/>
              <a:t>Shalini Singh +65 9815 9030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jpg"/>
          <p:cNvPicPr>
            <a:picLocks noChangeAspect="1"/>
          </p:cNvPicPr>
          <p:nvPr/>
        </p:nvPicPr>
        <p:blipFill>
          <a:blip r:embed="rId2" cstate="print"/>
          <a:stretch>
            <a:fillRect/>
          </a:stretch>
        </p:blipFill>
        <p:spPr>
          <a:xfrm>
            <a:off x="381000" y="914400"/>
            <a:ext cx="3581400" cy="2535592"/>
          </a:xfrm>
          <a:prstGeom prst="rect">
            <a:avLst/>
          </a:prstGeom>
          <a:ln>
            <a:solidFill>
              <a:schemeClr val="accent1"/>
            </a:solidFill>
          </a:ln>
        </p:spPr>
      </p:pic>
      <p:pic>
        <p:nvPicPr>
          <p:cNvPr id="8" name="Picture 7" descr="2.jpg"/>
          <p:cNvPicPr>
            <a:picLocks noChangeAspect="1"/>
          </p:cNvPicPr>
          <p:nvPr/>
        </p:nvPicPr>
        <p:blipFill>
          <a:blip r:embed="rId3" cstate="print"/>
          <a:stretch>
            <a:fillRect/>
          </a:stretch>
        </p:blipFill>
        <p:spPr>
          <a:xfrm>
            <a:off x="5105400" y="914400"/>
            <a:ext cx="3657600" cy="2590800"/>
          </a:xfrm>
          <a:prstGeom prst="rect">
            <a:avLst/>
          </a:prstGeom>
          <a:ln>
            <a:solidFill>
              <a:schemeClr val="accent1"/>
            </a:solidFill>
          </a:ln>
        </p:spPr>
      </p:pic>
      <p:pic>
        <p:nvPicPr>
          <p:cNvPr id="10" name="Picture 9" descr="4.jpg"/>
          <p:cNvPicPr>
            <a:picLocks noChangeAspect="1"/>
          </p:cNvPicPr>
          <p:nvPr/>
        </p:nvPicPr>
        <p:blipFill>
          <a:blip r:embed="rId4" cstate="print"/>
          <a:stretch>
            <a:fillRect/>
          </a:stretch>
        </p:blipFill>
        <p:spPr>
          <a:xfrm>
            <a:off x="5881336" y="3657600"/>
            <a:ext cx="2897972" cy="2057400"/>
          </a:xfrm>
          <a:prstGeom prst="rect">
            <a:avLst/>
          </a:prstGeom>
          <a:ln>
            <a:solidFill>
              <a:schemeClr val="accent1"/>
            </a:solidFill>
          </a:ln>
        </p:spPr>
      </p:pic>
      <p:pic>
        <p:nvPicPr>
          <p:cNvPr id="11" name="Picture 10" descr="5.jpg"/>
          <p:cNvPicPr>
            <a:picLocks noChangeAspect="1"/>
          </p:cNvPicPr>
          <p:nvPr/>
        </p:nvPicPr>
        <p:blipFill>
          <a:blip r:embed="rId5" cstate="print"/>
          <a:stretch>
            <a:fillRect/>
          </a:stretch>
        </p:blipFill>
        <p:spPr>
          <a:xfrm>
            <a:off x="3429000" y="4267200"/>
            <a:ext cx="3327301" cy="2362200"/>
          </a:xfrm>
          <a:prstGeom prst="rect">
            <a:avLst/>
          </a:prstGeom>
          <a:ln>
            <a:solidFill>
              <a:schemeClr val="accent1"/>
            </a:solidFill>
          </a:ln>
        </p:spPr>
      </p:pic>
      <p:pic>
        <p:nvPicPr>
          <p:cNvPr id="9" name="Picture 8" descr="3.jpg"/>
          <p:cNvPicPr>
            <a:picLocks noChangeAspect="1"/>
          </p:cNvPicPr>
          <p:nvPr/>
        </p:nvPicPr>
        <p:blipFill>
          <a:blip r:embed="rId6" cstate="print"/>
          <a:stretch>
            <a:fillRect/>
          </a:stretch>
        </p:blipFill>
        <p:spPr>
          <a:xfrm>
            <a:off x="381000" y="3733800"/>
            <a:ext cx="3581400" cy="2550998"/>
          </a:xfrm>
          <a:prstGeom prst="rect">
            <a:avLst/>
          </a:prstGeom>
          <a:ln>
            <a:solidFill>
              <a:schemeClr val="accent1"/>
            </a:solidFill>
          </a:ln>
        </p:spPr>
      </p:pic>
      <p:sp>
        <p:nvSpPr>
          <p:cNvPr id="12" name="Rectangle 11"/>
          <p:cNvSpPr/>
          <p:nvPr/>
        </p:nvSpPr>
        <p:spPr>
          <a:xfrm>
            <a:off x="304800" y="152400"/>
            <a:ext cx="8382000" cy="738664"/>
          </a:xfrm>
          <a:prstGeom prst="rect">
            <a:avLst/>
          </a:prstGeom>
        </p:spPr>
        <p:txBody>
          <a:bodyPr wrap="square">
            <a:spAutoFit/>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CSV Screens delivered for a Leading Financial Institution High Fidelity</a:t>
            </a:r>
          </a:p>
          <a:p>
            <a:pPr marL="935990" eaLnBrk="0" hangingPunct="0">
              <a:spcBef>
                <a:spcPts val="1165"/>
              </a:spcBef>
            </a:pPr>
            <a:r>
              <a:rPr lang="en-US" sz="1600" dirty="0">
                <a:solidFill>
                  <a:srgbClr val="1F487C"/>
                </a:solidFill>
                <a:latin typeface="Century Gothic" pitchFamily="34" charset="0"/>
                <a:ea typeface="Times New Roman"/>
                <a:cs typeface="Trebuchet MS"/>
              </a:rPr>
              <a:t>                                           design in </a:t>
            </a:r>
            <a:r>
              <a:rPr lang="en-US" sz="1600" dirty="0" err="1">
                <a:solidFill>
                  <a:srgbClr val="1F487C"/>
                </a:solidFill>
                <a:latin typeface="Century Gothic" pitchFamily="34" charset="0"/>
                <a:ea typeface="Times New Roman"/>
                <a:cs typeface="Trebuchet MS"/>
              </a:rPr>
              <a:t>Figma</a:t>
            </a: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B15FD0A3-98B3-4CFC-8B9C-52D5EE2458B7}"/>
              </a:ext>
            </a:extLst>
          </p:cNvPr>
          <p:cNvSpPr>
            <a:spLocks noGrp="1"/>
          </p:cNvSpPr>
          <p:nvPr>
            <p:ph type="ftr" sz="quarter" idx="11"/>
          </p:nvPr>
        </p:nvSpPr>
        <p:spPr>
          <a:xfrm>
            <a:off x="723900" y="6365206"/>
            <a:ext cx="2895600" cy="365125"/>
          </a:xfrm>
        </p:spPr>
        <p:txBody>
          <a:bodyPr/>
          <a:lstStyle/>
          <a:p>
            <a:r>
              <a:rPr lang="en-US"/>
              <a:t>Shalini Singh +65 9815 9030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9.jpg"/>
          <p:cNvPicPr>
            <a:picLocks noChangeAspect="1"/>
          </p:cNvPicPr>
          <p:nvPr/>
        </p:nvPicPr>
        <p:blipFill>
          <a:blip r:embed="rId2" cstate="print"/>
          <a:stretch>
            <a:fillRect/>
          </a:stretch>
        </p:blipFill>
        <p:spPr>
          <a:xfrm>
            <a:off x="152400" y="3429000"/>
            <a:ext cx="3929063" cy="2794000"/>
          </a:xfrm>
          <a:prstGeom prst="rect">
            <a:avLst/>
          </a:prstGeom>
          <a:ln>
            <a:solidFill>
              <a:schemeClr val="accent1"/>
            </a:solidFill>
          </a:ln>
        </p:spPr>
      </p:pic>
      <p:pic>
        <p:nvPicPr>
          <p:cNvPr id="6" name="Picture 5" descr="8.jpg"/>
          <p:cNvPicPr>
            <a:picLocks noChangeAspect="1"/>
          </p:cNvPicPr>
          <p:nvPr/>
        </p:nvPicPr>
        <p:blipFill>
          <a:blip r:embed="rId3" cstate="print"/>
          <a:stretch>
            <a:fillRect/>
          </a:stretch>
        </p:blipFill>
        <p:spPr>
          <a:xfrm>
            <a:off x="5410200" y="3124200"/>
            <a:ext cx="3505200" cy="2489766"/>
          </a:xfrm>
          <a:prstGeom prst="rect">
            <a:avLst/>
          </a:prstGeom>
          <a:ln>
            <a:solidFill>
              <a:schemeClr val="accent1"/>
            </a:solidFill>
          </a:ln>
        </p:spPr>
      </p:pic>
      <p:pic>
        <p:nvPicPr>
          <p:cNvPr id="5" name="Picture 4" descr="6.jpg"/>
          <p:cNvPicPr>
            <a:picLocks noChangeAspect="1"/>
          </p:cNvPicPr>
          <p:nvPr/>
        </p:nvPicPr>
        <p:blipFill>
          <a:blip r:embed="rId4" cstate="print"/>
          <a:stretch>
            <a:fillRect/>
          </a:stretch>
        </p:blipFill>
        <p:spPr>
          <a:xfrm>
            <a:off x="3962400" y="990600"/>
            <a:ext cx="3657600" cy="2600960"/>
          </a:xfrm>
          <a:prstGeom prst="rect">
            <a:avLst/>
          </a:prstGeom>
          <a:ln>
            <a:solidFill>
              <a:schemeClr val="accent1"/>
            </a:solidFill>
          </a:ln>
        </p:spPr>
      </p:pic>
      <p:pic>
        <p:nvPicPr>
          <p:cNvPr id="4" name="Picture 3" descr="7.jpg"/>
          <p:cNvPicPr>
            <a:picLocks noChangeAspect="1"/>
          </p:cNvPicPr>
          <p:nvPr/>
        </p:nvPicPr>
        <p:blipFill>
          <a:blip r:embed="rId5" cstate="print"/>
          <a:stretch>
            <a:fillRect/>
          </a:stretch>
        </p:blipFill>
        <p:spPr>
          <a:xfrm>
            <a:off x="381000" y="914400"/>
            <a:ext cx="3962400" cy="2806700"/>
          </a:xfrm>
          <a:prstGeom prst="rect">
            <a:avLst/>
          </a:prstGeom>
          <a:ln>
            <a:solidFill>
              <a:schemeClr val="accent1"/>
            </a:solidFill>
          </a:ln>
        </p:spPr>
      </p:pic>
      <p:pic>
        <p:nvPicPr>
          <p:cNvPr id="8" name="Picture 7" descr="10.jpg"/>
          <p:cNvPicPr>
            <a:picLocks noChangeAspect="1"/>
          </p:cNvPicPr>
          <p:nvPr/>
        </p:nvPicPr>
        <p:blipFill>
          <a:blip r:embed="rId6" cstate="print"/>
          <a:stretch>
            <a:fillRect/>
          </a:stretch>
        </p:blipFill>
        <p:spPr>
          <a:xfrm>
            <a:off x="2899637" y="4412242"/>
            <a:ext cx="2895600" cy="2072895"/>
          </a:xfrm>
          <a:prstGeom prst="rect">
            <a:avLst/>
          </a:prstGeom>
          <a:ln>
            <a:solidFill>
              <a:schemeClr val="accent1"/>
            </a:solidFill>
          </a:ln>
        </p:spPr>
      </p:pic>
      <p:sp>
        <p:nvSpPr>
          <p:cNvPr id="9" name="Rectangle 8"/>
          <p:cNvSpPr/>
          <p:nvPr/>
        </p:nvSpPr>
        <p:spPr>
          <a:xfrm>
            <a:off x="304800" y="152400"/>
            <a:ext cx="8382000" cy="738664"/>
          </a:xfrm>
          <a:prstGeom prst="rect">
            <a:avLst/>
          </a:prstGeom>
        </p:spPr>
        <p:txBody>
          <a:bodyPr wrap="square">
            <a:spAutoFit/>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CSV Screens delivered for a Leading Financial Institution High Fidelity</a:t>
            </a:r>
          </a:p>
          <a:p>
            <a:pPr marL="935990" eaLnBrk="0" hangingPunct="0">
              <a:spcBef>
                <a:spcPts val="1165"/>
              </a:spcBef>
            </a:pPr>
            <a:r>
              <a:rPr lang="en-US" sz="1600" dirty="0">
                <a:solidFill>
                  <a:srgbClr val="1F487C"/>
                </a:solidFill>
                <a:latin typeface="Century Gothic" pitchFamily="34" charset="0"/>
                <a:ea typeface="Times New Roman"/>
                <a:cs typeface="Trebuchet MS"/>
              </a:rPr>
              <a:t>                                           design in </a:t>
            </a:r>
            <a:r>
              <a:rPr lang="en-US" sz="1600" dirty="0" err="1">
                <a:solidFill>
                  <a:srgbClr val="1F487C"/>
                </a:solidFill>
                <a:latin typeface="Century Gothic" pitchFamily="34" charset="0"/>
                <a:ea typeface="Times New Roman"/>
                <a:cs typeface="Trebuchet MS"/>
              </a:rPr>
              <a:t>Figma</a:t>
            </a: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2D58596E-3B78-43F6-BA3F-75F39FFA6D02}"/>
              </a:ext>
            </a:extLst>
          </p:cNvPr>
          <p:cNvSpPr>
            <a:spLocks noGrp="1"/>
          </p:cNvSpPr>
          <p:nvPr>
            <p:ph type="ftr" sz="quarter" idx="11"/>
          </p:nvPr>
        </p:nvSpPr>
        <p:spPr>
          <a:xfrm>
            <a:off x="3124200" y="6569075"/>
            <a:ext cx="2895600" cy="365125"/>
          </a:xfrm>
        </p:spPr>
        <p:txBody>
          <a:bodyPr/>
          <a:lstStyle/>
          <a:p>
            <a:r>
              <a:rPr lang="en-US" dirty="0"/>
              <a:t>Shalini Singh +65 9815 9030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jpg"/>
          <p:cNvPicPr>
            <a:picLocks noChangeAspect="1"/>
          </p:cNvPicPr>
          <p:nvPr/>
        </p:nvPicPr>
        <p:blipFill>
          <a:blip r:embed="rId2" cstate="print"/>
          <a:stretch>
            <a:fillRect/>
          </a:stretch>
        </p:blipFill>
        <p:spPr>
          <a:xfrm>
            <a:off x="381000" y="914400"/>
            <a:ext cx="2667000" cy="1886056"/>
          </a:xfrm>
          <a:prstGeom prst="rect">
            <a:avLst/>
          </a:prstGeom>
          <a:ln>
            <a:solidFill>
              <a:schemeClr val="accent1"/>
            </a:solidFill>
          </a:ln>
        </p:spPr>
      </p:pic>
      <p:pic>
        <p:nvPicPr>
          <p:cNvPr id="5" name="Picture 4" descr="12.jpg"/>
          <p:cNvPicPr>
            <a:picLocks noChangeAspect="1"/>
          </p:cNvPicPr>
          <p:nvPr/>
        </p:nvPicPr>
        <p:blipFill>
          <a:blip r:embed="rId3" cstate="print"/>
          <a:stretch>
            <a:fillRect/>
          </a:stretch>
        </p:blipFill>
        <p:spPr>
          <a:xfrm>
            <a:off x="3276600" y="914399"/>
            <a:ext cx="2667000" cy="1874309"/>
          </a:xfrm>
          <a:prstGeom prst="rect">
            <a:avLst/>
          </a:prstGeom>
          <a:ln>
            <a:solidFill>
              <a:schemeClr val="accent1"/>
            </a:solidFill>
          </a:ln>
        </p:spPr>
      </p:pic>
      <p:pic>
        <p:nvPicPr>
          <p:cNvPr id="6" name="Picture 5" descr="13.jpg"/>
          <p:cNvPicPr>
            <a:picLocks noChangeAspect="1"/>
          </p:cNvPicPr>
          <p:nvPr/>
        </p:nvPicPr>
        <p:blipFill>
          <a:blip r:embed="rId4" cstate="print"/>
          <a:stretch>
            <a:fillRect/>
          </a:stretch>
        </p:blipFill>
        <p:spPr>
          <a:xfrm>
            <a:off x="6172200" y="914400"/>
            <a:ext cx="2667000" cy="1886958"/>
          </a:xfrm>
          <a:prstGeom prst="rect">
            <a:avLst/>
          </a:prstGeom>
          <a:ln>
            <a:solidFill>
              <a:schemeClr val="accent1"/>
            </a:solidFill>
          </a:ln>
        </p:spPr>
      </p:pic>
      <p:pic>
        <p:nvPicPr>
          <p:cNvPr id="7" name="Picture 6" descr="14.jpg"/>
          <p:cNvPicPr>
            <a:picLocks noChangeAspect="1"/>
          </p:cNvPicPr>
          <p:nvPr/>
        </p:nvPicPr>
        <p:blipFill>
          <a:blip r:embed="rId5" cstate="print"/>
          <a:stretch>
            <a:fillRect/>
          </a:stretch>
        </p:blipFill>
        <p:spPr>
          <a:xfrm>
            <a:off x="533400" y="3124200"/>
            <a:ext cx="3853289" cy="2743200"/>
          </a:xfrm>
          <a:prstGeom prst="rect">
            <a:avLst/>
          </a:prstGeom>
          <a:ln>
            <a:solidFill>
              <a:schemeClr val="accent1"/>
            </a:solidFill>
          </a:ln>
        </p:spPr>
      </p:pic>
      <p:pic>
        <p:nvPicPr>
          <p:cNvPr id="8" name="Picture 7" descr="15.jpg"/>
          <p:cNvPicPr>
            <a:picLocks noChangeAspect="1"/>
          </p:cNvPicPr>
          <p:nvPr/>
        </p:nvPicPr>
        <p:blipFill>
          <a:blip r:embed="rId6" cstate="print"/>
          <a:stretch>
            <a:fillRect/>
          </a:stretch>
        </p:blipFill>
        <p:spPr>
          <a:xfrm>
            <a:off x="4876800" y="3124200"/>
            <a:ext cx="3886200" cy="2771218"/>
          </a:xfrm>
          <a:prstGeom prst="rect">
            <a:avLst/>
          </a:prstGeom>
        </p:spPr>
      </p:pic>
      <p:sp>
        <p:nvSpPr>
          <p:cNvPr id="9" name="Rectangle 8"/>
          <p:cNvSpPr/>
          <p:nvPr/>
        </p:nvSpPr>
        <p:spPr>
          <a:xfrm>
            <a:off x="304800" y="152400"/>
            <a:ext cx="8382000" cy="738664"/>
          </a:xfrm>
          <a:prstGeom prst="rect">
            <a:avLst/>
          </a:prstGeom>
        </p:spPr>
        <p:txBody>
          <a:bodyPr wrap="square">
            <a:spAutoFit/>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CSV Screens delivered for a Leading Financial Institution High Fidelity</a:t>
            </a:r>
          </a:p>
          <a:p>
            <a:pPr marL="935990" eaLnBrk="0" hangingPunct="0">
              <a:spcBef>
                <a:spcPts val="1165"/>
              </a:spcBef>
            </a:pPr>
            <a:r>
              <a:rPr lang="en-US" sz="1600" dirty="0">
                <a:solidFill>
                  <a:srgbClr val="1F487C"/>
                </a:solidFill>
                <a:latin typeface="Century Gothic" pitchFamily="34" charset="0"/>
                <a:ea typeface="Times New Roman"/>
                <a:cs typeface="Trebuchet MS"/>
              </a:rPr>
              <a:t>                                           design in </a:t>
            </a:r>
            <a:r>
              <a:rPr lang="en-US" sz="1600" dirty="0" err="1">
                <a:solidFill>
                  <a:srgbClr val="1F487C"/>
                </a:solidFill>
                <a:latin typeface="Century Gothic" pitchFamily="34" charset="0"/>
                <a:ea typeface="Times New Roman"/>
                <a:cs typeface="Trebuchet MS"/>
              </a:rPr>
              <a:t>Figma</a:t>
            </a: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0BE62BDF-330D-4573-BF5A-F9382291E844}"/>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 y="152400"/>
            <a:ext cx="8686800" cy="584775"/>
          </a:xfrm>
          <a:prstGeom prst="rect">
            <a:avLst/>
          </a:prstGeom>
        </p:spPr>
        <p:txBody>
          <a:bodyPr wrap="square">
            <a:spAutoFit/>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Screens delivered for a Media Co. High Fidelity mockup design in Adobe XD for CMS </a:t>
            </a:r>
            <a:r>
              <a:rPr lang="en-US" sz="1600" dirty="0" err="1">
                <a:solidFill>
                  <a:srgbClr val="1F487C"/>
                </a:solidFill>
                <a:latin typeface="Century Gothic" pitchFamily="34" charset="0"/>
                <a:ea typeface="Times New Roman"/>
                <a:cs typeface="Trebuchet MS"/>
              </a:rPr>
              <a:t>PopTv</a:t>
            </a:r>
            <a:endParaRPr lang="en-US" sz="1600" dirty="0">
              <a:solidFill>
                <a:srgbClr val="1F487C"/>
              </a:solidFill>
              <a:latin typeface="Century Gothic" pitchFamily="34" charset="0"/>
              <a:ea typeface="Times New Roman"/>
              <a:cs typeface="Trebuchet MS"/>
            </a:endParaRPr>
          </a:p>
        </p:txBody>
      </p:sp>
      <p:pic>
        <p:nvPicPr>
          <p:cNvPr id="10" name="Picture 9" descr="Screen Shot 2020-07-22 at 5.12.35 PM.png"/>
          <p:cNvPicPr>
            <a:picLocks noChangeAspect="1"/>
          </p:cNvPicPr>
          <p:nvPr/>
        </p:nvPicPr>
        <p:blipFill>
          <a:blip r:embed="rId2" cstate="print"/>
          <a:stretch>
            <a:fillRect/>
          </a:stretch>
        </p:blipFill>
        <p:spPr>
          <a:xfrm>
            <a:off x="3048000" y="4572000"/>
            <a:ext cx="3790681" cy="2133600"/>
          </a:xfrm>
          <a:prstGeom prst="rect">
            <a:avLst/>
          </a:prstGeom>
          <a:ln>
            <a:solidFill>
              <a:schemeClr val="accent1"/>
            </a:solidFill>
          </a:ln>
        </p:spPr>
      </p:pic>
      <p:pic>
        <p:nvPicPr>
          <p:cNvPr id="11" name="Picture 10" descr="Screen Shot 2020-07-23 at 10.53.35 AM.png"/>
          <p:cNvPicPr>
            <a:picLocks noChangeAspect="1"/>
          </p:cNvPicPr>
          <p:nvPr/>
        </p:nvPicPr>
        <p:blipFill>
          <a:blip r:embed="rId3" cstate="print"/>
          <a:stretch>
            <a:fillRect/>
          </a:stretch>
        </p:blipFill>
        <p:spPr>
          <a:xfrm>
            <a:off x="1447800" y="838200"/>
            <a:ext cx="6400800" cy="3586934"/>
          </a:xfrm>
          <a:prstGeom prst="rect">
            <a:avLst/>
          </a:prstGeom>
          <a:ln>
            <a:solidFill>
              <a:schemeClr val="accent1"/>
            </a:solidFill>
          </a:ln>
        </p:spPr>
      </p:pic>
      <p:sp>
        <p:nvSpPr>
          <p:cNvPr id="2" name="Footer Placeholder 1">
            <a:extLst>
              <a:ext uri="{FF2B5EF4-FFF2-40B4-BE49-F238E27FC236}">
                <a16:creationId xmlns:a16="http://schemas.microsoft.com/office/drawing/2014/main" id="{EAEC9D77-60A4-443B-BA77-5E9FBA3100EF}"/>
              </a:ext>
            </a:extLst>
          </p:cNvPr>
          <p:cNvSpPr>
            <a:spLocks noGrp="1"/>
          </p:cNvSpPr>
          <p:nvPr>
            <p:ph type="ftr" sz="quarter" idx="11"/>
          </p:nvPr>
        </p:nvSpPr>
        <p:spPr>
          <a:xfrm>
            <a:off x="6629400" y="6356350"/>
            <a:ext cx="2895600" cy="365125"/>
          </a:xfrm>
        </p:spPr>
        <p:txBody>
          <a:bodyPr/>
          <a:lstStyle/>
          <a:p>
            <a:r>
              <a:rPr lang="en-US" dirty="0"/>
              <a:t>Shalini Singh +65 9815 9030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20-07-14 at 3.37.30 PM.png"/>
          <p:cNvPicPr>
            <a:picLocks noChangeAspect="1"/>
          </p:cNvPicPr>
          <p:nvPr/>
        </p:nvPicPr>
        <p:blipFill>
          <a:blip r:embed="rId2" cstate="print"/>
          <a:stretch>
            <a:fillRect/>
          </a:stretch>
        </p:blipFill>
        <p:spPr>
          <a:xfrm>
            <a:off x="5181600" y="1143000"/>
            <a:ext cx="3200400" cy="2000250"/>
          </a:xfrm>
          <a:prstGeom prst="rect">
            <a:avLst/>
          </a:prstGeom>
          <a:ln>
            <a:solidFill>
              <a:schemeClr val="accent1"/>
            </a:solidFill>
          </a:ln>
        </p:spPr>
      </p:pic>
      <p:sp>
        <p:nvSpPr>
          <p:cNvPr id="9" name="Rectangle 8"/>
          <p:cNvSpPr/>
          <p:nvPr/>
        </p:nvSpPr>
        <p:spPr>
          <a:xfrm>
            <a:off x="228600" y="158115"/>
            <a:ext cx="8382000" cy="984885"/>
          </a:xfrm>
          <a:prstGeom prst="rect">
            <a:avLst/>
          </a:prstGeom>
        </p:spPr>
        <p:txBody>
          <a:bodyPr wrap="square">
            <a:spAutoFit/>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Screens delivered for a Media Co. High Fidelity mockup design in Adobe XD for CMS </a:t>
            </a:r>
            <a:r>
              <a:rPr lang="en-US" sz="1600" dirty="0" err="1">
                <a:solidFill>
                  <a:srgbClr val="1F487C"/>
                </a:solidFill>
                <a:latin typeface="Century Gothic" pitchFamily="34" charset="0"/>
                <a:ea typeface="Times New Roman"/>
                <a:cs typeface="Trebuchet MS"/>
              </a:rPr>
              <a:t>PopTv</a:t>
            </a:r>
            <a:endParaRPr lang="en-US" sz="1600" dirty="0">
              <a:solidFill>
                <a:srgbClr val="1F487C"/>
              </a:solidFill>
              <a:latin typeface="Century Gothic" pitchFamily="34" charset="0"/>
              <a:ea typeface="Times New Roman"/>
              <a:cs typeface="Trebuchet MS"/>
            </a:endParaRPr>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pic>
        <p:nvPicPr>
          <p:cNvPr id="10" name="Picture 9" descr="Screen Shot 2020-07-24 at 5.14.15 PM copy.jpg"/>
          <p:cNvPicPr>
            <a:picLocks noChangeAspect="1"/>
          </p:cNvPicPr>
          <p:nvPr/>
        </p:nvPicPr>
        <p:blipFill>
          <a:blip r:embed="rId3" cstate="print"/>
          <a:stretch>
            <a:fillRect/>
          </a:stretch>
        </p:blipFill>
        <p:spPr>
          <a:xfrm>
            <a:off x="304800" y="990600"/>
            <a:ext cx="4435842" cy="2482487"/>
          </a:xfrm>
          <a:prstGeom prst="rect">
            <a:avLst/>
          </a:prstGeom>
          <a:ln>
            <a:solidFill>
              <a:schemeClr val="accent1"/>
            </a:solidFill>
          </a:ln>
        </p:spPr>
      </p:pic>
      <p:pic>
        <p:nvPicPr>
          <p:cNvPr id="11" name="Picture 10" descr="delete_2.jpg"/>
          <p:cNvPicPr>
            <a:picLocks noChangeAspect="1"/>
          </p:cNvPicPr>
          <p:nvPr/>
        </p:nvPicPr>
        <p:blipFill>
          <a:blip r:embed="rId4" cstate="print"/>
          <a:stretch>
            <a:fillRect/>
          </a:stretch>
        </p:blipFill>
        <p:spPr>
          <a:xfrm>
            <a:off x="4038600" y="3886200"/>
            <a:ext cx="4759300" cy="2667000"/>
          </a:xfrm>
          <a:prstGeom prst="rect">
            <a:avLst/>
          </a:prstGeom>
          <a:ln>
            <a:solidFill>
              <a:schemeClr val="accent1"/>
            </a:solidFill>
          </a:ln>
        </p:spPr>
      </p:pic>
      <p:pic>
        <p:nvPicPr>
          <p:cNvPr id="13" name="Picture 12" descr="Web 1920 GÇô 1.png"/>
          <p:cNvPicPr>
            <a:picLocks noChangeAspect="1"/>
          </p:cNvPicPr>
          <p:nvPr/>
        </p:nvPicPr>
        <p:blipFill>
          <a:blip r:embed="rId5" cstate="print"/>
          <a:stretch>
            <a:fillRect/>
          </a:stretch>
        </p:blipFill>
        <p:spPr>
          <a:xfrm>
            <a:off x="457200" y="4319588"/>
            <a:ext cx="3429000" cy="1928812"/>
          </a:xfrm>
          <a:prstGeom prst="rect">
            <a:avLst/>
          </a:prstGeom>
          <a:ln>
            <a:solidFill>
              <a:schemeClr val="accent1"/>
            </a:solidFill>
          </a:ln>
        </p:spPr>
      </p:pic>
      <p:sp>
        <p:nvSpPr>
          <p:cNvPr id="2" name="Footer Placeholder 1">
            <a:extLst>
              <a:ext uri="{FF2B5EF4-FFF2-40B4-BE49-F238E27FC236}">
                <a16:creationId xmlns:a16="http://schemas.microsoft.com/office/drawing/2014/main" id="{66917FCE-32B2-4410-9046-04DE266A9442}"/>
              </a:ext>
            </a:extLst>
          </p:cNvPr>
          <p:cNvSpPr>
            <a:spLocks noGrp="1"/>
          </p:cNvSpPr>
          <p:nvPr>
            <p:ph type="ftr" sz="quarter" idx="11"/>
          </p:nvPr>
        </p:nvSpPr>
        <p:spPr>
          <a:xfrm>
            <a:off x="3124200" y="6492875"/>
            <a:ext cx="2895600" cy="365125"/>
          </a:xfrm>
        </p:spPr>
        <p:txBody>
          <a:bodyPr/>
          <a:lstStyle/>
          <a:p>
            <a:r>
              <a:rPr lang="en-US" dirty="0"/>
              <a:t>Shalini Singh +65 9815 9030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158115"/>
            <a:ext cx="8382000" cy="984885"/>
          </a:xfrm>
          <a:prstGeom prst="rect">
            <a:avLst/>
          </a:prstGeom>
        </p:spPr>
        <p:txBody>
          <a:bodyPr wrap="square">
            <a:spAutoFit/>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Developing and Maintaining for a Media Co. their </a:t>
            </a:r>
            <a:r>
              <a:rPr lang="en-US" sz="1600" dirty="0" err="1">
                <a:solidFill>
                  <a:srgbClr val="1F487C"/>
                </a:solidFill>
                <a:latin typeface="Century Gothic" pitchFamily="34" charset="0"/>
                <a:ea typeface="Times New Roman"/>
                <a:cs typeface="Trebuchet MS"/>
              </a:rPr>
              <a:t>Beebly</a:t>
            </a:r>
            <a:r>
              <a:rPr lang="en-US" sz="1600" dirty="0">
                <a:solidFill>
                  <a:srgbClr val="1F487C"/>
                </a:solidFill>
                <a:latin typeface="Century Gothic" pitchFamily="34" charset="0"/>
                <a:ea typeface="Times New Roman"/>
                <a:cs typeface="Trebuchet MS"/>
              </a:rPr>
              <a:t> website, an online library in Philippines </a:t>
            </a:r>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pic>
        <p:nvPicPr>
          <p:cNvPr id="7" name="Picture 6" descr="beebly ws.jpg"/>
          <p:cNvPicPr>
            <a:picLocks noChangeAspect="1"/>
          </p:cNvPicPr>
          <p:nvPr/>
        </p:nvPicPr>
        <p:blipFill>
          <a:blip r:embed="rId2" cstate="print"/>
          <a:stretch>
            <a:fillRect/>
          </a:stretch>
        </p:blipFill>
        <p:spPr>
          <a:xfrm>
            <a:off x="1066800" y="762000"/>
            <a:ext cx="6934200" cy="3869543"/>
          </a:xfrm>
          <a:prstGeom prst="rect">
            <a:avLst/>
          </a:prstGeom>
          <a:ln>
            <a:solidFill>
              <a:schemeClr val="accent1"/>
            </a:solidFill>
          </a:ln>
        </p:spPr>
      </p:pic>
      <p:pic>
        <p:nvPicPr>
          <p:cNvPr id="8" name="Picture 7" descr="contact us.jpg"/>
          <p:cNvPicPr>
            <a:picLocks noChangeAspect="1"/>
          </p:cNvPicPr>
          <p:nvPr/>
        </p:nvPicPr>
        <p:blipFill>
          <a:blip r:embed="rId3" cstate="print"/>
          <a:stretch>
            <a:fillRect/>
          </a:stretch>
        </p:blipFill>
        <p:spPr>
          <a:xfrm>
            <a:off x="4696751" y="4142824"/>
            <a:ext cx="3913849" cy="2185208"/>
          </a:xfrm>
          <a:prstGeom prst="rect">
            <a:avLst/>
          </a:prstGeom>
          <a:ln>
            <a:solidFill>
              <a:schemeClr val="accent1"/>
            </a:solidFill>
          </a:ln>
        </p:spPr>
      </p:pic>
      <p:sp>
        <p:nvSpPr>
          <p:cNvPr id="2" name="Footer Placeholder 1">
            <a:extLst>
              <a:ext uri="{FF2B5EF4-FFF2-40B4-BE49-F238E27FC236}">
                <a16:creationId xmlns:a16="http://schemas.microsoft.com/office/drawing/2014/main" id="{17D32E22-7FE8-4E70-91EA-202512716D3C}"/>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3400" y="190529"/>
            <a:ext cx="8077200" cy="738664"/>
          </a:xfrm>
          <a:prstGeom prst="rect">
            <a:avLst/>
          </a:prstGeom>
        </p:spPr>
        <p:txBody>
          <a:bodyPr wrap="square">
            <a:spAutoFit/>
          </a:bodyPr>
          <a:lstStyle/>
          <a:p>
            <a:r>
              <a:rPr lang="en-US" sz="1600" dirty="0">
                <a:solidFill>
                  <a:srgbClr val="1F487C"/>
                </a:solidFill>
                <a:latin typeface="Century Gothic" pitchFamily="34" charset="0"/>
                <a:ea typeface="Times New Roman"/>
                <a:cs typeface="Trebuchet MS"/>
              </a:rPr>
              <a:t>Auto-Updates and Update Management Customer Research for US Based MNC </a:t>
            </a:r>
            <a:endParaRPr lang="en-US" sz="1600" b="1" dirty="0"/>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pic>
        <p:nvPicPr>
          <p:cNvPr id="3" name="Picture 2" descr="Diagram&#10;&#10;Description automatically generated">
            <a:extLst>
              <a:ext uri="{FF2B5EF4-FFF2-40B4-BE49-F238E27FC236}">
                <a16:creationId xmlns:a16="http://schemas.microsoft.com/office/drawing/2014/main" id="{D62B0D6E-7594-4037-902A-49FD127D5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5643636"/>
          </a:xfrm>
          <a:prstGeom prst="rect">
            <a:avLst/>
          </a:prstGeom>
        </p:spPr>
      </p:pic>
      <p:sp>
        <p:nvSpPr>
          <p:cNvPr id="4" name="TextBox 3">
            <a:extLst>
              <a:ext uri="{FF2B5EF4-FFF2-40B4-BE49-F238E27FC236}">
                <a16:creationId xmlns:a16="http://schemas.microsoft.com/office/drawing/2014/main" id="{6D1EF79C-F40E-4935-9EF7-DB083713A7B9}"/>
              </a:ext>
            </a:extLst>
          </p:cNvPr>
          <p:cNvSpPr txBox="1"/>
          <p:nvPr/>
        </p:nvSpPr>
        <p:spPr>
          <a:xfrm>
            <a:off x="4005" y="457200"/>
            <a:ext cx="9256958" cy="523220"/>
          </a:xfrm>
          <a:prstGeom prst="rect">
            <a:avLst/>
          </a:prstGeom>
          <a:noFill/>
        </p:spPr>
        <p:txBody>
          <a:bodyPr wrap="none" rtlCol="0">
            <a:spAutoFit/>
          </a:bodyPr>
          <a:lstStyle/>
          <a:p>
            <a:r>
              <a:rPr lang="en-US" sz="1400" dirty="0">
                <a:solidFill>
                  <a:srgbClr val="1F487C"/>
                </a:solidFill>
              </a:rPr>
              <a:t>To gather feedback from the customer on the concept of automated product updates, with particular focus on auto-updates </a:t>
            </a:r>
          </a:p>
          <a:p>
            <a:r>
              <a:rPr lang="en-US" sz="1400" dirty="0">
                <a:solidFill>
                  <a:srgbClr val="1F487C"/>
                </a:solidFill>
              </a:rPr>
              <a:t>notifications, frequency, hosting platform, and manager/end-user process control.</a:t>
            </a:r>
            <a:endParaRPr lang="en-SG" sz="1400" dirty="0">
              <a:solidFill>
                <a:srgbClr val="1F487C"/>
              </a:solidFill>
            </a:endParaRPr>
          </a:p>
        </p:txBody>
      </p:sp>
      <p:sp>
        <p:nvSpPr>
          <p:cNvPr id="2" name="Footer Placeholder 1">
            <a:extLst>
              <a:ext uri="{FF2B5EF4-FFF2-40B4-BE49-F238E27FC236}">
                <a16:creationId xmlns:a16="http://schemas.microsoft.com/office/drawing/2014/main" id="{76409135-AD3F-4209-A686-F12CB23CC0BD}"/>
              </a:ext>
            </a:extLst>
          </p:cNvPr>
          <p:cNvSpPr>
            <a:spLocks noGrp="1"/>
          </p:cNvSpPr>
          <p:nvPr>
            <p:ph type="ftr" sz="quarter" idx="11"/>
          </p:nvPr>
        </p:nvSpPr>
        <p:spPr>
          <a:xfrm>
            <a:off x="3124200" y="6569075"/>
            <a:ext cx="2895600" cy="365125"/>
          </a:xfrm>
        </p:spPr>
        <p:txBody>
          <a:bodyPr/>
          <a:lstStyle/>
          <a:p>
            <a:r>
              <a:rPr lang="en-US" dirty="0"/>
              <a:t>Shalini Singh +65 9815 9030</a:t>
            </a:r>
          </a:p>
        </p:txBody>
      </p:sp>
    </p:spTree>
    <p:extLst>
      <p:ext uri="{BB962C8B-B14F-4D97-AF65-F5344CB8AC3E}">
        <p14:creationId xmlns:p14="http://schemas.microsoft.com/office/powerpoint/2010/main" val="4091100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76400" y="190529"/>
            <a:ext cx="8077200" cy="738664"/>
          </a:xfrm>
          <a:prstGeom prst="rect">
            <a:avLst/>
          </a:prstGeom>
        </p:spPr>
        <p:txBody>
          <a:bodyPr wrap="square">
            <a:spAutoFit/>
          </a:bodyPr>
          <a:lstStyle/>
          <a:p>
            <a:r>
              <a:rPr lang="en-US" sz="1600" dirty="0">
                <a:solidFill>
                  <a:srgbClr val="1F487C"/>
                </a:solidFill>
                <a:latin typeface="Century Gothic" pitchFamily="34" charset="0"/>
                <a:ea typeface="Times New Roman"/>
                <a:cs typeface="Trebuchet MS"/>
              </a:rPr>
              <a:t>Cruising through Install and Deployment for US Based MNC </a:t>
            </a:r>
            <a:endParaRPr lang="en-US" sz="1600" b="1" dirty="0"/>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4" name="TextBox 3">
            <a:extLst>
              <a:ext uri="{FF2B5EF4-FFF2-40B4-BE49-F238E27FC236}">
                <a16:creationId xmlns:a16="http://schemas.microsoft.com/office/drawing/2014/main" id="{6D1EF79C-F40E-4935-9EF7-DB083713A7B9}"/>
              </a:ext>
            </a:extLst>
          </p:cNvPr>
          <p:cNvSpPr txBox="1"/>
          <p:nvPr/>
        </p:nvSpPr>
        <p:spPr>
          <a:xfrm>
            <a:off x="4005" y="457200"/>
            <a:ext cx="9141285" cy="738664"/>
          </a:xfrm>
          <a:prstGeom prst="rect">
            <a:avLst/>
          </a:prstGeom>
          <a:noFill/>
        </p:spPr>
        <p:txBody>
          <a:bodyPr wrap="none" rtlCol="0">
            <a:spAutoFit/>
          </a:bodyPr>
          <a:lstStyle/>
          <a:p>
            <a:r>
              <a:rPr lang="en-US" sz="1400" dirty="0">
                <a:solidFill>
                  <a:srgbClr val="1F487C"/>
                </a:solidFill>
              </a:rPr>
              <a:t>To test some possible future concepts for Installation and Deployment in the context of the desired experiences of the end </a:t>
            </a:r>
          </a:p>
          <a:p>
            <a:r>
              <a:rPr lang="en-US" sz="1400" dirty="0">
                <a:solidFill>
                  <a:srgbClr val="1F487C"/>
                </a:solidFill>
              </a:rPr>
              <a:t>user and a CAD/BIM Manager. Experiences for Fully Managed, Partially Managed, and Self Managed environments for a </a:t>
            </a:r>
          </a:p>
          <a:p>
            <a:r>
              <a:rPr lang="en-US" sz="1400" dirty="0">
                <a:solidFill>
                  <a:srgbClr val="1F487C"/>
                </a:solidFill>
              </a:rPr>
              <a:t>Cloud-based  product configuration. </a:t>
            </a:r>
            <a:endParaRPr lang="en-SG" sz="1400" dirty="0">
              <a:solidFill>
                <a:srgbClr val="1F487C"/>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ADBAA1C1-CA7F-496D-AA1D-239715808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50" y="1389116"/>
            <a:ext cx="8888299" cy="4079768"/>
          </a:xfrm>
          <a:prstGeom prst="rect">
            <a:avLst/>
          </a:prstGeom>
          <a:ln>
            <a:solidFill>
              <a:schemeClr val="accent1"/>
            </a:solidFill>
          </a:ln>
        </p:spPr>
      </p:pic>
      <p:sp>
        <p:nvSpPr>
          <p:cNvPr id="2" name="Footer Placeholder 1">
            <a:extLst>
              <a:ext uri="{FF2B5EF4-FFF2-40B4-BE49-F238E27FC236}">
                <a16:creationId xmlns:a16="http://schemas.microsoft.com/office/drawing/2014/main" id="{1DF83D1C-D516-4236-A811-CFBA6846DE79}"/>
              </a:ext>
            </a:extLst>
          </p:cNvPr>
          <p:cNvSpPr>
            <a:spLocks noGrp="1"/>
          </p:cNvSpPr>
          <p:nvPr>
            <p:ph type="ftr" sz="quarter" idx="11"/>
          </p:nvPr>
        </p:nvSpPr>
        <p:spPr/>
        <p:txBody>
          <a:bodyPr/>
          <a:lstStyle/>
          <a:p>
            <a:r>
              <a:rPr lang="en-US"/>
              <a:t>Shalini Singh +65 9815 9030</a:t>
            </a:r>
          </a:p>
        </p:txBody>
      </p:sp>
    </p:spTree>
    <p:extLst>
      <p:ext uri="{BB962C8B-B14F-4D97-AF65-F5344CB8AC3E}">
        <p14:creationId xmlns:p14="http://schemas.microsoft.com/office/powerpoint/2010/main" val="2247717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76400" y="190529"/>
            <a:ext cx="8077200" cy="738664"/>
          </a:xfrm>
          <a:prstGeom prst="rect">
            <a:avLst/>
          </a:prstGeom>
        </p:spPr>
        <p:txBody>
          <a:bodyPr wrap="square">
            <a:spAutoFit/>
          </a:bodyPr>
          <a:lstStyle/>
          <a:p>
            <a:r>
              <a:rPr lang="en-US" sz="1600" dirty="0">
                <a:solidFill>
                  <a:srgbClr val="1F487C"/>
                </a:solidFill>
                <a:latin typeface="Century Gothic" pitchFamily="34" charset="0"/>
                <a:ea typeface="Times New Roman"/>
                <a:cs typeface="Trebuchet MS"/>
              </a:rPr>
              <a:t>Cruising through Install and Deployment for US Based MNC </a:t>
            </a:r>
            <a:endParaRPr lang="en-US" sz="1600" b="1" dirty="0"/>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pic>
        <p:nvPicPr>
          <p:cNvPr id="3" name="Picture 2" descr="Diagram&#10;&#10;Description automatically generated">
            <a:extLst>
              <a:ext uri="{FF2B5EF4-FFF2-40B4-BE49-F238E27FC236}">
                <a16:creationId xmlns:a16="http://schemas.microsoft.com/office/drawing/2014/main" id="{8ED0D06F-E277-4C61-9BA9-1B2738711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637" y="685800"/>
            <a:ext cx="3514725" cy="1906925"/>
          </a:xfrm>
          <a:prstGeom prst="rect">
            <a:avLst/>
          </a:prstGeom>
          <a:ln>
            <a:solidFill>
              <a:schemeClr val="accent1"/>
            </a:solidFill>
          </a:ln>
        </p:spPr>
      </p:pic>
      <p:pic>
        <p:nvPicPr>
          <p:cNvPr id="7" name="Picture 6" descr="Diagram&#10;&#10;Description automatically generated">
            <a:extLst>
              <a:ext uri="{FF2B5EF4-FFF2-40B4-BE49-F238E27FC236}">
                <a16:creationId xmlns:a16="http://schemas.microsoft.com/office/drawing/2014/main" id="{2F7A0681-C6D3-4030-9A8B-B41752EAC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2684557"/>
            <a:ext cx="4048125" cy="2177867"/>
          </a:xfrm>
          <a:prstGeom prst="rect">
            <a:avLst/>
          </a:prstGeom>
          <a:ln>
            <a:solidFill>
              <a:schemeClr val="accent1"/>
            </a:solidFill>
          </a:ln>
        </p:spPr>
      </p:pic>
      <p:pic>
        <p:nvPicPr>
          <p:cNvPr id="10" name="Picture 9" descr="A picture containing graphical user interface&#10;&#10;Description automatically generated">
            <a:extLst>
              <a:ext uri="{FF2B5EF4-FFF2-40B4-BE49-F238E27FC236}">
                <a16:creationId xmlns:a16="http://schemas.microsoft.com/office/drawing/2014/main" id="{0F8185F2-DE37-4F29-A728-95663C829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426" y="2056560"/>
            <a:ext cx="3219774" cy="1761579"/>
          </a:xfrm>
          <a:prstGeom prst="rect">
            <a:avLst/>
          </a:prstGeom>
          <a:ln>
            <a:solidFill>
              <a:schemeClr val="accent1"/>
            </a:solidFill>
          </a:ln>
        </p:spPr>
      </p:pic>
      <p:pic>
        <p:nvPicPr>
          <p:cNvPr id="12" name="Picture 11" descr="Diagram&#10;&#10;Description automatically generated">
            <a:extLst>
              <a:ext uri="{FF2B5EF4-FFF2-40B4-BE49-F238E27FC236}">
                <a16:creationId xmlns:a16="http://schemas.microsoft.com/office/drawing/2014/main" id="{FF329D8B-DB25-4108-A633-A86106BCC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049569"/>
            <a:ext cx="4119954" cy="2177867"/>
          </a:xfrm>
          <a:prstGeom prst="rect">
            <a:avLst/>
          </a:prstGeom>
          <a:ln>
            <a:solidFill>
              <a:schemeClr val="accent1"/>
            </a:solidFill>
          </a:ln>
        </p:spPr>
      </p:pic>
      <p:pic>
        <p:nvPicPr>
          <p:cNvPr id="14" name="Picture 13" descr="A picture containing text, businesscard, screenshot&#10;&#10;Description automatically generated">
            <a:extLst>
              <a:ext uri="{FF2B5EF4-FFF2-40B4-BE49-F238E27FC236}">
                <a16:creationId xmlns:a16="http://schemas.microsoft.com/office/drawing/2014/main" id="{83A9C8AB-D42E-41CE-8562-309CA57D05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9248" y="4954256"/>
            <a:ext cx="3184450" cy="1713215"/>
          </a:xfrm>
          <a:prstGeom prst="rect">
            <a:avLst/>
          </a:prstGeom>
          <a:ln>
            <a:solidFill>
              <a:schemeClr val="accent1"/>
            </a:solidFill>
          </a:ln>
        </p:spPr>
      </p:pic>
      <p:sp>
        <p:nvSpPr>
          <p:cNvPr id="2" name="Footer Placeholder 1">
            <a:extLst>
              <a:ext uri="{FF2B5EF4-FFF2-40B4-BE49-F238E27FC236}">
                <a16:creationId xmlns:a16="http://schemas.microsoft.com/office/drawing/2014/main" id="{9C8F4497-6D44-47AB-B178-CC82F5E511B5}"/>
              </a:ext>
            </a:extLst>
          </p:cNvPr>
          <p:cNvSpPr>
            <a:spLocks noGrp="1"/>
          </p:cNvSpPr>
          <p:nvPr>
            <p:ph type="ftr" sz="quarter" idx="11"/>
          </p:nvPr>
        </p:nvSpPr>
        <p:spPr>
          <a:xfrm>
            <a:off x="2438400" y="6356350"/>
            <a:ext cx="2133600" cy="365125"/>
          </a:xfrm>
        </p:spPr>
        <p:txBody>
          <a:bodyPr/>
          <a:lstStyle/>
          <a:p>
            <a:r>
              <a:rPr lang="en-US" dirty="0"/>
              <a:t>Shalini Singh +65 9815 9030</a:t>
            </a:r>
          </a:p>
        </p:txBody>
      </p:sp>
    </p:spTree>
    <p:extLst>
      <p:ext uri="{BB962C8B-B14F-4D97-AF65-F5344CB8AC3E}">
        <p14:creationId xmlns:p14="http://schemas.microsoft.com/office/powerpoint/2010/main" val="1257079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nner1.jpg"/>
          <p:cNvPicPr>
            <a:picLocks noChangeAspect="1"/>
          </p:cNvPicPr>
          <p:nvPr/>
        </p:nvPicPr>
        <p:blipFill>
          <a:blip r:embed="rId2" cstate="print"/>
          <a:stretch>
            <a:fillRect/>
          </a:stretch>
        </p:blipFill>
        <p:spPr>
          <a:xfrm>
            <a:off x="7544765" y="1118586"/>
            <a:ext cx="1370635" cy="3224814"/>
          </a:xfrm>
          <a:prstGeom prst="rect">
            <a:avLst/>
          </a:prstGeom>
        </p:spPr>
      </p:pic>
      <p:pic>
        <p:nvPicPr>
          <p:cNvPr id="6" name="Picture 5" descr="org.jpg"/>
          <p:cNvPicPr>
            <a:picLocks noChangeAspect="1"/>
          </p:cNvPicPr>
          <p:nvPr/>
        </p:nvPicPr>
        <p:blipFill>
          <a:blip r:embed="rId3" cstate="print"/>
          <a:stretch>
            <a:fillRect/>
          </a:stretch>
        </p:blipFill>
        <p:spPr>
          <a:xfrm>
            <a:off x="6096000" y="1226559"/>
            <a:ext cx="1263588" cy="3345441"/>
          </a:xfrm>
          <a:prstGeom prst="rect">
            <a:avLst/>
          </a:prstGeom>
        </p:spPr>
      </p:pic>
      <p:pic>
        <p:nvPicPr>
          <p:cNvPr id="5" name="Picture 4" descr="live_banners.jpg"/>
          <p:cNvPicPr>
            <a:picLocks noChangeAspect="1"/>
          </p:cNvPicPr>
          <p:nvPr/>
        </p:nvPicPr>
        <p:blipFill>
          <a:blip r:embed="rId4" cstate="print"/>
          <a:stretch>
            <a:fillRect/>
          </a:stretch>
        </p:blipFill>
        <p:spPr>
          <a:xfrm>
            <a:off x="2598154" y="3968169"/>
            <a:ext cx="3429000" cy="2449285"/>
          </a:xfrm>
          <a:prstGeom prst="rect">
            <a:avLst/>
          </a:prstGeom>
        </p:spPr>
      </p:pic>
      <p:pic>
        <p:nvPicPr>
          <p:cNvPr id="8" name="Picture 7" descr="cnytraditional.jpg"/>
          <p:cNvPicPr>
            <a:picLocks noChangeAspect="1"/>
          </p:cNvPicPr>
          <p:nvPr/>
        </p:nvPicPr>
        <p:blipFill>
          <a:blip r:embed="rId5" cstate="print"/>
          <a:stretch>
            <a:fillRect/>
          </a:stretch>
        </p:blipFill>
        <p:spPr>
          <a:xfrm rot="20222337">
            <a:off x="2875745" y="1188241"/>
            <a:ext cx="3156736" cy="2224868"/>
          </a:xfrm>
          <a:prstGeom prst="rect">
            <a:avLst/>
          </a:prstGeom>
        </p:spPr>
      </p:pic>
      <p:pic>
        <p:nvPicPr>
          <p:cNvPr id="9" name="Picture 8" descr="corporate_anniv1.jpg"/>
          <p:cNvPicPr>
            <a:picLocks noChangeAspect="1"/>
          </p:cNvPicPr>
          <p:nvPr/>
        </p:nvPicPr>
        <p:blipFill>
          <a:blip r:embed="rId6" cstate="print"/>
          <a:stretch>
            <a:fillRect/>
          </a:stretch>
        </p:blipFill>
        <p:spPr>
          <a:xfrm rot="1437217">
            <a:off x="6195360" y="3949199"/>
            <a:ext cx="2339452" cy="2487227"/>
          </a:xfrm>
          <a:prstGeom prst="rect">
            <a:avLst/>
          </a:prstGeom>
        </p:spPr>
      </p:pic>
      <p:pic>
        <p:nvPicPr>
          <p:cNvPr id="10" name="Picture 9" descr="diwali-choice2.jpg"/>
          <p:cNvPicPr>
            <a:picLocks noChangeAspect="1"/>
          </p:cNvPicPr>
          <p:nvPr/>
        </p:nvPicPr>
        <p:blipFill>
          <a:blip r:embed="rId7" cstate="print"/>
          <a:stretch>
            <a:fillRect/>
          </a:stretch>
        </p:blipFill>
        <p:spPr>
          <a:xfrm rot="20892301">
            <a:off x="331902" y="1608330"/>
            <a:ext cx="1693138" cy="1185627"/>
          </a:xfrm>
          <a:prstGeom prst="rect">
            <a:avLst/>
          </a:prstGeom>
        </p:spPr>
      </p:pic>
      <p:pic>
        <p:nvPicPr>
          <p:cNvPr id="11" name="Picture 10" descr="dewali-choice1.jpg"/>
          <p:cNvPicPr>
            <a:picLocks noChangeAspect="1"/>
          </p:cNvPicPr>
          <p:nvPr/>
        </p:nvPicPr>
        <p:blipFill>
          <a:blip r:embed="rId8" cstate="print"/>
          <a:stretch>
            <a:fillRect/>
          </a:stretch>
        </p:blipFill>
        <p:spPr>
          <a:xfrm rot="20023085">
            <a:off x="366215" y="4497968"/>
            <a:ext cx="2068939" cy="1448783"/>
          </a:xfrm>
          <a:prstGeom prst="rect">
            <a:avLst/>
          </a:prstGeom>
        </p:spPr>
      </p:pic>
      <p:pic>
        <p:nvPicPr>
          <p:cNvPr id="4" name="Picture 3" descr="banner2.jpg"/>
          <p:cNvPicPr>
            <a:picLocks noChangeAspect="1"/>
          </p:cNvPicPr>
          <p:nvPr/>
        </p:nvPicPr>
        <p:blipFill>
          <a:blip r:embed="rId9" cstate="print"/>
          <a:stretch>
            <a:fillRect/>
          </a:stretch>
        </p:blipFill>
        <p:spPr>
          <a:xfrm>
            <a:off x="1600200" y="1088994"/>
            <a:ext cx="1415600" cy="3330606"/>
          </a:xfrm>
          <a:prstGeom prst="rect">
            <a:avLst/>
          </a:prstGeom>
        </p:spPr>
      </p:pic>
      <p:sp>
        <p:nvSpPr>
          <p:cNvPr id="12" name="Title 1"/>
          <p:cNvSpPr txBox="1">
            <a:spLocks/>
          </p:cNvSpPr>
          <p:nvPr/>
        </p:nvSpPr>
        <p:spPr>
          <a:xfrm>
            <a:off x="1524000" y="152400"/>
            <a:ext cx="6172200" cy="533400"/>
          </a:xfrm>
          <a:prstGeom prst="rect">
            <a:avLst/>
          </a:prstGeom>
        </p:spPr>
        <p:txBody>
          <a:bodyPr vert="horz" lIns="91440" tIns="45720" rIns="91440" bIns="45720" rtlCol="0" anchor="ctr">
            <a:normAutofit fontScale="97500"/>
          </a:bodyPr>
          <a:lstStyle/>
          <a:p>
            <a:pPr lvl="0" algn="ctr">
              <a:spcBef>
                <a:spcPct val="0"/>
              </a:spcBef>
            </a:pPr>
            <a:r>
              <a:rPr lang="en-US" sz="1600" dirty="0">
                <a:solidFill>
                  <a:srgbClr val="1F487C"/>
                </a:solidFill>
                <a:latin typeface="Century Gothic" pitchFamily="34" charset="0"/>
                <a:ea typeface="Times New Roman"/>
                <a:cs typeface="Trebuchet MS"/>
              </a:rPr>
              <a:t>Banners Creation and cards Multilingual at </a:t>
            </a:r>
            <a:r>
              <a:rPr lang="en-US" sz="1600" dirty="0" err="1">
                <a:solidFill>
                  <a:srgbClr val="1F487C"/>
                </a:solidFill>
                <a:latin typeface="Century Gothic" pitchFamily="34" charset="0"/>
                <a:ea typeface="Times New Roman"/>
                <a:cs typeface="Trebuchet MS"/>
              </a:rPr>
              <a:t>AGDelta</a:t>
            </a:r>
            <a:endParaRPr lang="en-US" sz="1600" dirty="0">
              <a:latin typeface="Century Gothic" pitchFamily="34" charset="0"/>
            </a:endParaRPr>
          </a:p>
        </p:txBody>
      </p:sp>
      <p:sp>
        <p:nvSpPr>
          <p:cNvPr id="2" name="Footer Placeholder 1">
            <a:extLst>
              <a:ext uri="{FF2B5EF4-FFF2-40B4-BE49-F238E27FC236}">
                <a16:creationId xmlns:a16="http://schemas.microsoft.com/office/drawing/2014/main" id="{265BC921-8D40-40F5-9C13-581D9D6D5A2F}"/>
              </a:ext>
            </a:extLst>
          </p:cNvPr>
          <p:cNvSpPr>
            <a:spLocks noGrp="1"/>
          </p:cNvSpPr>
          <p:nvPr>
            <p:ph type="ftr" sz="quarter" idx="11"/>
          </p:nvPr>
        </p:nvSpPr>
        <p:spPr>
          <a:xfrm>
            <a:off x="3124200" y="6416675"/>
            <a:ext cx="2895600" cy="365125"/>
          </a:xfrm>
        </p:spPr>
        <p:txBody>
          <a:bodyPr/>
          <a:lstStyle/>
          <a:p>
            <a:r>
              <a:rPr lang="en-US" dirty="0"/>
              <a:t>Shalini Singh +65 9815 9030</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62200" y="190529"/>
            <a:ext cx="4724400" cy="738664"/>
          </a:xfrm>
          <a:prstGeom prst="rect">
            <a:avLst/>
          </a:prstGeom>
        </p:spPr>
        <p:txBody>
          <a:bodyPr wrap="square">
            <a:spAutoFit/>
          </a:bodyPr>
          <a:lstStyle/>
          <a:p>
            <a:r>
              <a:rPr lang="en-US" sz="1600" dirty="0">
                <a:solidFill>
                  <a:srgbClr val="1F487C"/>
                </a:solidFill>
                <a:latin typeface="Century Gothic" pitchFamily="34" charset="0"/>
                <a:ea typeface="Times New Roman"/>
                <a:cs typeface="Trebuchet MS"/>
              </a:rPr>
              <a:t>Workflow and Wireframe for US Based MNC </a:t>
            </a:r>
            <a:endParaRPr lang="en-US" sz="1600" b="1" dirty="0"/>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4" name="TextBox 3">
            <a:extLst>
              <a:ext uri="{FF2B5EF4-FFF2-40B4-BE49-F238E27FC236}">
                <a16:creationId xmlns:a16="http://schemas.microsoft.com/office/drawing/2014/main" id="{6D1EF79C-F40E-4935-9EF7-DB083713A7B9}"/>
              </a:ext>
            </a:extLst>
          </p:cNvPr>
          <p:cNvSpPr txBox="1"/>
          <p:nvPr/>
        </p:nvSpPr>
        <p:spPr>
          <a:xfrm>
            <a:off x="4005" y="457200"/>
            <a:ext cx="9264396" cy="738664"/>
          </a:xfrm>
          <a:prstGeom prst="rect">
            <a:avLst/>
          </a:prstGeom>
          <a:noFill/>
        </p:spPr>
        <p:txBody>
          <a:bodyPr wrap="none" rtlCol="0">
            <a:spAutoFit/>
          </a:bodyPr>
          <a:lstStyle/>
          <a:p>
            <a:r>
              <a:rPr lang="en-US" sz="1400" dirty="0">
                <a:solidFill>
                  <a:srgbClr val="1F487C"/>
                </a:solidFill>
              </a:rPr>
              <a:t>To review research materials from the AU 2018 Polaris workshop and derive workflows and wireframes to illustrate the </a:t>
            </a:r>
          </a:p>
          <a:p>
            <a:r>
              <a:rPr lang="en-US" sz="1400" dirty="0">
                <a:solidFill>
                  <a:srgbClr val="1F487C"/>
                </a:solidFill>
              </a:rPr>
              <a:t>key scenarios. Mapping the scenario to key problem areas/pain points, describe the customer goal/desired outcome of </a:t>
            </a:r>
          </a:p>
          <a:p>
            <a:r>
              <a:rPr lang="en-US" sz="1400" dirty="0">
                <a:solidFill>
                  <a:srgbClr val="1F487C"/>
                </a:solidFill>
              </a:rPr>
              <a:t>the scenario, create a workflow documenting the scenario, creating a conceptual series of wireframe identifying critical data </a:t>
            </a:r>
            <a:endParaRPr lang="en-SG" sz="1400" dirty="0">
              <a:solidFill>
                <a:srgbClr val="1F487C"/>
              </a:solidFill>
            </a:endParaRPr>
          </a:p>
        </p:txBody>
      </p:sp>
      <p:pic>
        <p:nvPicPr>
          <p:cNvPr id="7" name="Picture 6" descr="Graphical user interface, application&#10;&#10;Description automatically generated">
            <a:extLst>
              <a:ext uri="{FF2B5EF4-FFF2-40B4-BE49-F238E27FC236}">
                <a16:creationId xmlns:a16="http://schemas.microsoft.com/office/drawing/2014/main" id="{C1F194B7-9EC8-4DA2-B087-B05114368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4" y="1600200"/>
            <a:ext cx="8346832" cy="3812900"/>
          </a:xfrm>
          <a:prstGeom prst="rect">
            <a:avLst/>
          </a:prstGeom>
          <a:ln>
            <a:solidFill>
              <a:schemeClr val="accent1"/>
            </a:solidFill>
          </a:ln>
        </p:spPr>
      </p:pic>
      <p:sp>
        <p:nvSpPr>
          <p:cNvPr id="2" name="Footer Placeholder 1">
            <a:extLst>
              <a:ext uri="{FF2B5EF4-FFF2-40B4-BE49-F238E27FC236}">
                <a16:creationId xmlns:a16="http://schemas.microsoft.com/office/drawing/2014/main" id="{CC00861A-7625-4DC3-8186-973DD1A22BE4}"/>
              </a:ext>
            </a:extLst>
          </p:cNvPr>
          <p:cNvSpPr>
            <a:spLocks noGrp="1"/>
          </p:cNvSpPr>
          <p:nvPr>
            <p:ph type="ftr" sz="quarter" idx="11"/>
          </p:nvPr>
        </p:nvSpPr>
        <p:spPr/>
        <p:txBody>
          <a:bodyPr/>
          <a:lstStyle/>
          <a:p>
            <a:r>
              <a:rPr lang="en-US"/>
              <a:t>Shalini Singh +65 9815 9030</a:t>
            </a:r>
          </a:p>
        </p:txBody>
      </p:sp>
    </p:spTree>
    <p:extLst>
      <p:ext uri="{BB962C8B-B14F-4D97-AF65-F5344CB8AC3E}">
        <p14:creationId xmlns:p14="http://schemas.microsoft.com/office/powerpoint/2010/main" val="472740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62200" y="190529"/>
            <a:ext cx="4724400" cy="738664"/>
          </a:xfrm>
          <a:prstGeom prst="rect">
            <a:avLst/>
          </a:prstGeom>
        </p:spPr>
        <p:txBody>
          <a:bodyPr wrap="square">
            <a:spAutoFit/>
          </a:bodyPr>
          <a:lstStyle/>
          <a:p>
            <a:r>
              <a:rPr lang="en-US" sz="1600" dirty="0">
                <a:solidFill>
                  <a:srgbClr val="1F487C"/>
                </a:solidFill>
                <a:latin typeface="Century Gothic" pitchFamily="34" charset="0"/>
                <a:ea typeface="Times New Roman"/>
                <a:cs typeface="Trebuchet MS"/>
              </a:rPr>
              <a:t>Workflow and Wireframe for US Based MNC </a:t>
            </a:r>
            <a:endParaRPr lang="en-US" sz="1600" b="1" dirty="0"/>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pic>
        <p:nvPicPr>
          <p:cNvPr id="6" name="Picture 5" descr="A close - up of a document&#10;&#10;Description automatically generated with medium confidence">
            <a:extLst>
              <a:ext uri="{FF2B5EF4-FFF2-40B4-BE49-F238E27FC236}">
                <a16:creationId xmlns:a16="http://schemas.microsoft.com/office/drawing/2014/main" id="{D3AC63EF-CC30-444C-88F6-1A0ADA0F2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87" y="783881"/>
            <a:ext cx="4037221" cy="2277406"/>
          </a:xfrm>
          <a:prstGeom prst="rect">
            <a:avLst/>
          </a:prstGeom>
          <a:ln>
            <a:solidFill>
              <a:schemeClr val="accent1"/>
            </a:solidFill>
          </a:ln>
        </p:spPr>
      </p:pic>
      <p:pic>
        <p:nvPicPr>
          <p:cNvPr id="10" name="Picture 9" descr="Graphical user interface&#10;&#10;Description automatically generated">
            <a:extLst>
              <a:ext uri="{FF2B5EF4-FFF2-40B4-BE49-F238E27FC236}">
                <a16:creationId xmlns:a16="http://schemas.microsoft.com/office/drawing/2014/main" id="{73728041-7036-4A1B-9EEE-D384600FA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99" y="1143001"/>
            <a:ext cx="4197529" cy="2399872"/>
          </a:xfrm>
          <a:prstGeom prst="rect">
            <a:avLst/>
          </a:prstGeom>
          <a:ln>
            <a:solidFill>
              <a:schemeClr val="accent1"/>
            </a:solidFill>
          </a:ln>
        </p:spPr>
      </p:pic>
      <p:pic>
        <p:nvPicPr>
          <p:cNvPr id="12" name="Picture 11" descr="Graphical user interface, text, application, email&#10;&#10;Description automatically generated">
            <a:extLst>
              <a:ext uri="{FF2B5EF4-FFF2-40B4-BE49-F238E27FC236}">
                <a16:creationId xmlns:a16="http://schemas.microsoft.com/office/drawing/2014/main" id="{71A859CC-5455-4F58-B15E-C8F41CE26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275095"/>
            <a:ext cx="4038600" cy="2277406"/>
          </a:xfrm>
          <a:prstGeom prst="rect">
            <a:avLst/>
          </a:prstGeom>
          <a:ln>
            <a:solidFill>
              <a:schemeClr val="accent1"/>
            </a:solidFill>
          </a:ln>
        </p:spPr>
      </p:pic>
      <p:pic>
        <p:nvPicPr>
          <p:cNvPr id="14" name="Picture 13" descr="A picture containing diagram&#10;&#10;Description automatically generated">
            <a:extLst>
              <a:ext uri="{FF2B5EF4-FFF2-40B4-BE49-F238E27FC236}">
                <a16:creationId xmlns:a16="http://schemas.microsoft.com/office/drawing/2014/main" id="{E5BC7DB8-9784-4587-AF38-12EE73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200" y="4222977"/>
            <a:ext cx="4038600" cy="2274122"/>
          </a:xfrm>
          <a:prstGeom prst="rect">
            <a:avLst/>
          </a:prstGeom>
          <a:ln>
            <a:solidFill>
              <a:schemeClr val="accent1"/>
            </a:solidFill>
          </a:ln>
        </p:spPr>
      </p:pic>
      <p:sp>
        <p:nvSpPr>
          <p:cNvPr id="2" name="Footer Placeholder 1">
            <a:extLst>
              <a:ext uri="{FF2B5EF4-FFF2-40B4-BE49-F238E27FC236}">
                <a16:creationId xmlns:a16="http://schemas.microsoft.com/office/drawing/2014/main" id="{81DD6244-2412-4B2E-9E9A-10CC08CF9680}"/>
              </a:ext>
            </a:extLst>
          </p:cNvPr>
          <p:cNvSpPr>
            <a:spLocks noGrp="1"/>
          </p:cNvSpPr>
          <p:nvPr>
            <p:ph type="ftr" sz="quarter" idx="11"/>
          </p:nvPr>
        </p:nvSpPr>
        <p:spPr>
          <a:xfrm>
            <a:off x="3124200" y="6492875"/>
            <a:ext cx="2895600" cy="365125"/>
          </a:xfrm>
        </p:spPr>
        <p:txBody>
          <a:bodyPr/>
          <a:lstStyle/>
          <a:p>
            <a:r>
              <a:rPr lang="en-US" dirty="0"/>
              <a:t>Shalini Singh +65 9815 9030</a:t>
            </a:r>
          </a:p>
        </p:txBody>
      </p:sp>
    </p:spTree>
    <p:extLst>
      <p:ext uri="{BB962C8B-B14F-4D97-AF65-F5344CB8AC3E}">
        <p14:creationId xmlns:p14="http://schemas.microsoft.com/office/powerpoint/2010/main" val="1807543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62200" y="190529"/>
            <a:ext cx="4724400" cy="738664"/>
          </a:xfrm>
          <a:prstGeom prst="rect">
            <a:avLst/>
          </a:prstGeom>
        </p:spPr>
        <p:txBody>
          <a:bodyPr wrap="square">
            <a:spAutoFit/>
          </a:bodyPr>
          <a:lstStyle/>
          <a:p>
            <a:r>
              <a:rPr lang="en-US" sz="1600" dirty="0">
                <a:solidFill>
                  <a:srgbClr val="1F487C"/>
                </a:solidFill>
                <a:latin typeface="Century Gothic" pitchFamily="34" charset="0"/>
                <a:ea typeface="Times New Roman"/>
                <a:cs typeface="Trebuchet MS"/>
              </a:rPr>
              <a:t>Workflow and Wireframe for US Based MNC </a:t>
            </a:r>
            <a:endParaRPr lang="en-US" sz="1600" b="1" dirty="0"/>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pic>
        <p:nvPicPr>
          <p:cNvPr id="3" name="Picture 2" descr="Text&#10;&#10;Description automatically generated">
            <a:extLst>
              <a:ext uri="{FF2B5EF4-FFF2-40B4-BE49-F238E27FC236}">
                <a16:creationId xmlns:a16="http://schemas.microsoft.com/office/drawing/2014/main" id="{9B8AFA30-CC4E-40CA-BB0C-756738011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39" y="929193"/>
            <a:ext cx="4030922" cy="2289907"/>
          </a:xfrm>
          <a:prstGeom prst="rect">
            <a:avLst/>
          </a:prstGeom>
          <a:ln>
            <a:solidFill>
              <a:schemeClr val="accent1"/>
            </a:solidFill>
          </a:ln>
        </p:spPr>
      </p:pic>
      <p:pic>
        <p:nvPicPr>
          <p:cNvPr id="5" name="Picture 4" descr="A picture containing diagram&#10;&#10;Description automatically generated">
            <a:extLst>
              <a:ext uri="{FF2B5EF4-FFF2-40B4-BE49-F238E27FC236}">
                <a16:creationId xmlns:a16="http://schemas.microsoft.com/office/drawing/2014/main" id="{7C621B2F-7861-4EE8-BEC8-66E870F6C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600" y="3638901"/>
            <a:ext cx="4025061" cy="2289906"/>
          </a:xfrm>
          <a:prstGeom prst="rect">
            <a:avLst/>
          </a:prstGeom>
          <a:ln>
            <a:solidFill>
              <a:schemeClr val="accent1"/>
            </a:solidFill>
          </a:ln>
        </p:spPr>
      </p:pic>
      <p:pic>
        <p:nvPicPr>
          <p:cNvPr id="8" name="Picture 7" descr="Graphical user interface, website&#10;&#10;Description automatically generated">
            <a:extLst>
              <a:ext uri="{FF2B5EF4-FFF2-40B4-BE49-F238E27FC236}">
                <a16:creationId xmlns:a16="http://schemas.microsoft.com/office/drawing/2014/main" id="{C3C04E66-1473-439F-83CF-2D146479E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878" y="3653693"/>
            <a:ext cx="4113110" cy="2289907"/>
          </a:xfrm>
          <a:prstGeom prst="rect">
            <a:avLst/>
          </a:prstGeom>
          <a:ln>
            <a:solidFill>
              <a:schemeClr val="accent1"/>
            </a:solidFill>
          </a:ln>
        </p:spPr>
      </p:pic>
      <p:pic>
        <p:nvPicPr>
          <p:cNvPr id="13" name="Picture 12" descr="Text&#10;&#10;Description automatically generated">
            <a:extLst>
              <a:ext uri="{FF2B5EF4-FFF2-40B4-BE49-F238E27FC236}">
                <a16:creationId xmlns:a16="http://schemas.microsoft.com/office/drawing/2014/main" id="{8D6F1CFF-F6FA-4C3C-95E6-FD67B50BD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929192"/>
            <a:ext cx="4123588" cy="2289907"/>
          </a:xfrm>
          <a:prstGeom prst="rect">
            <a:avLst/>
          </a:prstGeom>
          <a:ln>
            <a:solidFill>
              <a:schemeClr val="accent1"/>
            </a:solidFill>
          </a:ln>
        </p:spPr>
      </p:pic>
      <p:sp>
        <p:nvSpPr>
          <p:cNvPr id="2" name="Footer Placeholder 1">
            <a:extLst>
              <a:ext uri="{FF2B5EF4-FFF2-40B4-BE49-F238E27FC236}">
                <a16:creationId xmlns:a16="http://schemas.microsoft.com/office/drawing/2014/main" id="{AAD671C8-10EF-49C3-BD4C-E0B36AEFA43E}"/>
              </a:ext>
            </a:extLst>
          </p:cNvPr>
          <p:cNvSpPr>
            <a:spLocks noGrp="1"/>
          </p:cNvSpPr>
          <p:nvPr>
            <p:ph type="ftr" sz="quarter" idx="11"/>
          </p:nvPr>
        </p:nvSpPr>
        <p:spPr/>
        <p:txBody>
          <a:bodyPr/>
          <a:lstStyle/>
          <a:p>
            <a:r>
              <a:rPr lang="en-US"/>
              <a:t>Shalini Singh +65 9815 9030</a:t>
            </a:r>
          </a:p>
        </p:txBody>
      </p:sp>
    </p:spTree>
    <p:extLst>
      <p:ext uri="{BB962C8B-B14F-4D97-AF65-F5344CB8AC3E}">
        <p14:creationId xmlns:p14="http://schemas.microsoft.com/office/powerpoint/2010/main" val="2650738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62200" y="190529"/>
            <a:ext cx="4724400" cy="738664"/>
          </a:xfrm>
          <a:prstGeom prst="rect">
            <a:avLst/>
          </a:prstGeom>
        </p:spPr>
        <p:txBody>
          <a:bodyPr wrap="square">
            <a:spAutoFit/>
          </a:bodyPr>
          <a:lstStyle/>
          <a:p>
            <a:r>
              <a:rPr lang="en-US" sz="1600" dirty="0">
                <a:solidFill>
                  <a:srgbClr val="1F487C"/>
                </a:solidFill>
                <a:latin typeface="Century Gothic" pitchFamily="34" charset="0"/>
                <a:ea typeface="Times New Roman"/>
                <a:cs typeface="Trebuchet MS"/>
              </a:rPr>
              <a:t>ATLAS a cloud based app for US Based MNC </a:t>
            </a:r>
            <a:endParaRPr lang="en-US" sz="1600" b="1" dirty="0"/>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pic>
        <p:nvPicPr>
          <p:cNvPr id="4" name="Picture 3" descr="A picture containing timeline&#10;&#10;Description automatically generated">
            <a:extLst>
              <a:ext uri="{FF2B5EF4-FFF2-40B4-BE49-F238E27FC236}">
                <a16:creationId xmlns:a16="http://schemas.microsoft.com/office/drawing/2014/main" id="{89BEF294-DECB-4624-BC37-606283188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8684"/>
            <a:ext cx="9144000" cy="3996316"/>
          </a:xfrm>
          <a:prstGeom prst="rect">
            <a:avLst/>
          </a:prstGeom>
          <a:ln>
            <a:solidFill>
              <a:schemeClr val="accent1"/>
            </a:solidFill>
          </a:ln>
        </p:spPr>
      </p:pic>
      <p:sp>
        <p:nvSpPr>
          <p:cNvPr id="10" name="TextBox 9">
            <a:extLst>
              <a:ext uri="{FF2B5EF4-FFF2-40B4-BE49-F238E27FC236}">
                <a16:creationId xmlns:a16="http://schemas.microsoft.com/office/drawing/2014/main" id="{2E6C0748-2D0F-46D6-B4A4-57D61DB9EE8C}"/>
              </a:ext>
            </a:extLst>
          </p:cNvPr>
          <p:cNvSpPr txBox="1"/>
          <p:nvPr/>
        </p:nvSpPr>
        <p:spPr>
          <a:xfrm>
            <a:off x="4005" y="457200"/>
            <a:ext cx="9242980" cy="954107"/>
          </a:xfrm>
          <a:prstGeom prst="rect">
            <a:avLst/>
          </a:prstGeom>
          <a:noFill/>
        </p:spPr>
        <p:txBody>
          <a:bodyPr wrap="none" rtlCol="0">
            <a:spAutoFit/>
          </a:bodyPr>
          <a:lstStyle/>
          <a:p>
            <a:r>
              <a:rPr lang="en-US" sz="1400" dirty="0">
                <a:solidFill>
                  <a:srgbClr val="1F487C"/>
                </a:solidFill>
              </a:rPr>
              <a:t>ATLAS is a cloud-based application for co-creating and sharing among those working on projects to improve, innovate and </a:t>
            </a:r>
          </a:p>
          <a:p>
            <a:r>
              <a:rPr lang="en-US" sz="1400" dirty="0">
                <a:solidFill>
                  <a:srgbClr val="1F487C"/>
                </a:solidFill>
              </a:rPr>
              <a:t>create better customer experiences. Individuals/Teams can input touchpoints, wireframes, screenshots, CSAT or program </a:t>
            </a:r>
          </a:p>
          <a:p>
            <a:r>
              <a:rPr lang="en-US" sz="1400" dirty="0">
                <a:solidFill>
                  <a:srgbClr val="1F487C"/>
                </a:solidFill>
              </a:rPr>
              <a:t>metrics, and user feelings, customizing the rows and columns to best describe the workflow they want to illustrate. They can</a:t>
            </a:r>
          </a:p>
          <a:p>
            <a:r>
              <a:rPr lang="en-US" sz="1400" dirty="0">
                <a:solidFill>
                  <a:srgbClr val="1F487C"/>
                </a:solidFill>
              </a:rPr>
              <a:t>then visually present a final map to their stakeholders in the Presentation Mode. </a:t>
            </a:r>
            <a:endParaRPr lang="en-SG" sz="1400" dirty="0">
              <a:solidFill>
                <a:srgbClr val="1F487C"/>
              </a:solidFill>
            </a:endParaRPr>
          </a:p>
        </p:txBody>
      </p:sp>
      <p:sp>
        <p:nvSpPr>
          <p:cNvPr id="2" name="Footer Placeholder 1">
            <a:extLst>
              <a:ext uri="{FF2B5EF4-FFF2-40B4-BE49-F238E27FC236}">
                <a16:creationId xmlns:a16="http://schemas.microsoft.com/office/drawing/2014/main" id="{712088F3-0243-4CC7-A4DE-4259EECED300}"/>
              </a:ext>
            </a:extLst>
          </p:cNvPr>
          <p:cNvSpPr>
            <a:spLocks noGrp="1"/>
          </p:cNvSpPr>
          <p:nvPr>
            <p:ph type="ftr" sz="quarter" idx="11"/>
          </p:nvPr>
        </p:nvSpPr>
        <p:spPr/>
        <p:txBody>
          <a:bodyPr/>
          <a:lstStyle/>
          <a:p>
            <a:r>
              <a:rPr lang="en-US"/>
              <a:t>Shalini Singh +65 9815 9030</a:t>
            </a:r>
          </a:p>
        </p:txBody>
      </p:sp>
    </p:spTree>
    <p:extLst>
      <p:ext uri="{BB962C8B-B14F-4D97-AF65-F5344CB8AC3E}">
        <p14:creationId xmlns:p14="http://schemas.microsoft.com/office/powerpoint/2010/main" val="128990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90529"/>
            <a:ext cx="5715000" cy="338554"/>
          </a:xfrm>
          <a:prstGeom prst="rect">
            <a:avLst/>
          </a:prstGeom>
        </p:spPr>
        <p:txBody>
          <a:bodyPr wrap="square">
            <a:spAutoFit/>
          </a:bodyPr>
          <a:lstStyle/>
          <a:p>
            <a:r>
              <a:rPr lang="en-US" sz="1600" dirty="0">
                <a:solidFill>
                  <a:srgbClr val="1F487C"/>
                </a:solidFill>
                <a:latin typeface="Century Gothic" pitchFamily="34" charset="0"/>
                <a:ea typeface="Times New Roman"/>
                <a:cs typeface="Trebuchet MS"/>
              </a:rPr>
              <a:t>AU Research Planning - Messaging Platform for US </a:t>
            </a:r>
          </a:p>
        </p:txBody>
      </p:sp>
      <p:sp>
        <p:nvSpPr>
          <p:cNvPr id="10" name="TextBox 9">
            <a:extLst>
              <a:ext uri="{FF2B5EF4-FFF2-40B4-BE49-F238E27FC236}">
                <a16:creationId xmlns:a16="http://schemas.microsoft.com/office/drawing/2014/main" id="{2E6C0748-2D0F-46D6-B4A4-57D61DB9EE8C}"/>
              </a:ext>
            </a:extLst>
          </p:cNvPr>
          <p:cNvSpPr txBox="1"/>
          <p:nvPr/>
        </p:nvSpPr>
        <p:spPr>
          <a:xfrm>
            <a:off x="18608" y="457200"/>
            <a:ext cx="9128909" cy="307777"/>
          </a:xfrm>
          <a:prstGeom prst="rect">
            <a:avLst/>
          </a:prstGeom>
          <a:noFill/>
        </p:spPr>
        <p:txBody>
          <a:bodyPr wrap="none" rtlCol="0">
            <a:spAutoFit/>
          </a:bodyPr>
          <a:lstStyle/>
          <a:p>
            <a:r>
              <a:rPr lang="en-SG" sz="1400" dirty="0">
                <a:solidFill>
                  <a:srgbClr val="1F487C"/>
                </a:solidFill>
              </a:rPr>
              <a:t>You've got notifications! </a:t>
            </a:r>
            <a:r>
              <a:rPr lang="en-US" sz="1400" dirty="0">
                <a:solidFill>
                  <a:srgbClr val="1F487C"/>
                </a:solidFill>
              </a:rPr>
              <a:t>When your products or subscriptions change, how and when do you want to hear about it? Tell us!</a:t>
            </a:r>
            <a:endParaRPr lang="en-SG" sz="1400" dirty="0">
              <a:solidFill>
                <a:srgbClr val="1F487C"/>
              </a:solidFill>
            </a:endParaRPr>
          </a:p>
        </p:txBody>
      </p:sp>
      <p:pic>
        <p:nvPicPr>
          <p:cNvPr id="3" name="Picture 2" descr="Shape&#10;&#10;Description automatically generated with medium confidence">
            <a:extLst>
              <a:ext uri="{FF2B5EF4-FFF2-40B4-BE49-F238E27FC236}">
                <a16:creationId xmlns:a16="http://schemas.microsoft.com/office/drawing/2014/main" id="{D5732287-A4B8-4845-B7D0-9721FF0957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762000"/>
            <a:ext cx="5577728" cy="5553228"/>
          </a:xfrm>
          <a:prstGeom prst="rect">
            <a:avLst/>
          </a:prstGeom>
          <a:ln>
            <a:solidFill>
              <a:schemeClr val="accent1"/>
            </a:solidFill>
          </a:ln>
        </p:spPr>
      </p:pic>
      <p:sp>
        <p:nvSpPr>
          <p:cNvPr id="2" name="Footer Placeholder 1">
            <a:extLst>
              <a:ext uri="{FF2B5EF4-FFF2-40B4-BE49-F238E27FC236}">
                <a16:creationId xmlns:a16="http://schemas.microsoft.com/office/drawing/2014/main" id="{2E81B90E-7B09-4C44-8C31-DEDF9998EE01}"/>
              </a:ext>
            </a:extLst>
          </p:cNvPr>
          <p:cNvSpPr>
            <a:spLocks noGrp="1"/>
          </p:cNvSpPr>
          <p:nvPr>
            <p:ph type="ftr" sz="quarter" idx="11"/>
          </p:nvPr>
        </p:nvSpPr>
        <p:spPr>
          <a:xfrm>
            <a:off x="3169864" y="6400800"/>
            <a:ext cx="2895600" cy="365125"/>
          </a:xfrm>
        </p:spPr>
        <p:txBody>
          <a:bodyPr/>
          <a:lstStyle/>
          <a:p>
            <a:r>
              <a:rPr lang="en-US" dirty="0"/>
              <a:t>Shalini Singh +65 9815 9030</a:t>
            </a:r>
          </a:p>
        </p:txBody>
      </p:sp>
    </p:spTree>
    <p:extLst>
      <p:ext uri="{BB962C8B-B14F-4D97-AF65-F5344CB8AC3E}">
        <p14:creationId xmlns:p14="http://schemas.microsoft.com/office/powerpoint/2010/main" val="1667116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90529"/>
            <a:ext cx="5715000" cy="338554"/>
          </a:xfrm>
          <a:prstGeom prst="rect">
            <a:avLst/>
          </a:prstGeom>
        </p:spPr>
        <p:txBody>
          <a:bodyPr wrap="square">
            <a:spAutoFit/>
          </a:bodyPr>
          <a:lstStyle/>
          <a:p>
            <a:r>
              <a:rPr lang="en-US" sz="1600" dirty="0">
                <a:solidFill>
                  <a:srgbClr val="1F487C"/>
                </a:solidFill>
                <a:latin typeface="Century Gothic" pitchFamily="34" charset="0"/>
                <a:ea typeface="Times New Roman"/>
                <a:cs typeface="Trebuchet MS"/>
              </a:rPr>
              <a:t>AU Research Planning - Messaging Platform for US </a:t>
            </a:r>
          </a:p>
        </p:txBody>
      </p:sp>
      <p:sp>
        <p:nvSpPr>
          <p:cNvPr id="10" name="TextBox 9">
            <a:extLst>
              <a:ext uri="{FF2B5EF4-FFF2-40B4-BE49-F238E27FC236}">
                <a16:creationId xmlns:a16="http://schemas.microsoft.com/office/drawing/2014/main" id="{2E6C0748-2D0F-46D6-B4A4-57D61DB9EE8C}"/>
              </a:ext>
            </a:extLst>
          </p:cNvPr>
          <p:cNvSpPr txBox="1"/>
          <p:nvPr/>
        </p:nvSpPr>
        <p:spPr>
          <a:xfrm>
            <a:off x="18608" y="662218"/>
            <a:ext cx="9128909" cy="307777"/>
          </a:xfrm>
          <a:prstGeom prst="rect">
            <a:avLst/>
          </a:prstGeom>
          <a:noFill/>
        </p:spPr>
        <p:txBody>
          <a:bodyPr wrap="none" rtlCol="0">
            <a:spAutoFit/>
          </a:bodyPr>
          <a:lstStyle/>
          <a:p>
            <a:r>
              <a:rPr lang="en-SG" sz="1400" dirty="0">
                <a:solidFill>
                  <a:srgbClr val="1F487C"/>
                </a:solidFill>
              </a:rPr>
              <a:t>You've got notifications! </a:t>
            </a:r>
            <a:r>
              <a:rPr lang="en-US" sz="1400" dirty="0">
                <a:solidFill>
                  <a:srgbClr val="1F487C"/>
                </a:solidFill>
              </a:rPr>
              <a:t>When your products or subscriptions change, how and when do you want to hear about it? Tell us!</a:t>
            </a:r>
            <a:endParaRPr lang="en-SG" sz="1400" dirty="0">
              <a:solidFill>
                <a:srgbClr val="1F487C"/>
              </a:solidFill>
            </a:endParaRPr>
          </a:p>
        </p:txBody>
      </p:sp>
      <p:pic>
        <p:nvPicPr>
          <p:cNvPr id="4" name="Picture 3" descr="A picture containing text, whiteboard&#10;&#10;Description automatically generated">
            <a:extLst>
              <a:ext uri="{FF2B5EF4-FFF2-40B4-BE49-F238E27FC236}">
                <a16:creationId xmlns:a16="http://schemas.microsoft.com/office/drawing/2014/main" id="{1F2894FB-47A7-4F80-998F-BDC6606B3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905000"/>
            <a:ext cx="3710668" cy="2743200"/>
          </a:xfrm>
          <a:prstGeom prst="rect">
            <a:avLst/>
          </a:prstGeom>
          <a:ln>
            <a:solidFill>
              <a:schemeClr val="accent1"/>
            </a:solidFill>
          </a:ln>
        </p:spPr>
      </p:pic>
      <p:pic>
        <p:nvPicPr>
          <p:cNvPr id="6" name="Picture 5" descr="A picture containing diagram&#10;&#10;Description automatically generated">
            <a:extLst>
              <a:ext uri="{FF2B5EF4-FFF2-40B4-BE49-F238E27FC236}">
                <a16:creationId xmlns:a16="http://schemas.microsoft.com/office/drawing/2014/main" id="{8843EFCF-A960-4498-B6DC-1C938D1233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383473"/>
            <a:ext cx="3710668" cy="2783001"/>
          </a:xfrm>
          <a:prstGeom prst="rect">
            <a:avLst/>
          </a:prstGeom>
          <a:ln>
            <a:solidFill>
              <a:schemeClr val="accent1"/>
            </a:solidFill>
          </a:ln>
        </p:spPr>
      </p:pic>
      <p:sp>
        <p:nvSpPr>
          <p:cNvPr id="2" name="Footer Placeholder 1">
            <a:extLst>
              <a:ext uri="{FF2B5EF4-FFF2-40B4-BE49-F238E27FC236}">
                <a16:creationId xmlns:a16="http://schemas.microsoft.com/office/drawing/2014/main" id="{F9523DDD-C2DF-460E-923E-C060D28F12CA}"/>
              </a:ext>
            </a:extLst>
          </p:cNvPr>
          <p:cNvSpPr>
            <a:spLocks noGrp="1"/>
          </p:cNvSpPr>
          <p:nvPr>
            <p:ph type="ftr" sz="quarter" idx="11"/>
          </p:nvPr>
        </p:nvSpPr>
        <p:spPr/>
        <p:txBody>
          <a:bodyPr/>
          <a:lstStyle/>
          <a:p>
            <a:r>
              <a:rPr lang="en-US"/>
              <a:t>Shalini Singh +65 9815 9030</a:t>
            </a:r>
          </a:p>
        </p:txBody>
      </p:sp>
    </p:spTree>
    <p:extLst>
      <p:ext uri="{BB962C8B-B14F-4D97-AF65-F5344CB8AC3E}">
        <p14:creationId xmlns:p14="http://schemas.microsoft.com/office/powerpoint/2010/main" val="318818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05" y="190529"/>
            <a:ext cx="9135989" cy="738664"/>
          </a:xfrm>
          <a:prstGeom prst="rect">
            <a:avLst/>
          </a:prstGeom>
        </p:spPr>
        <p:txBody>
          <a:bodyPr wrap="square">
            <a:spAutoFit/>
          </a:bodyPr>
          <a:lstStyle/>
          <a:p>
            <a:r>
              <a:rPr lang="en-US" sz="1600">
                <a:solidFill>
                  <a:srgbClr val="1F487C"/>
                </a:solidFill>
                <a:latin typeface="Century Gothic" pitchFamily="34" charset="0"/>
                <a:ea typeface="Times New Roman"/>
                <a:cs typeface="Trebuchet MS"/>
              </a:rPr>
              <a:t>Digitizing the Periodic Review Front Office and Compliance Forms for a Financial Institution </a:t>
            </a:r>
            <a:endParaRPr lang="en-US" sz="1600" b="1"/>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76409135-AD3F-4209-A686-F12CB23CC0BD}"/>
              </a:ext>
            </a:extLst>
          </p:cNvPr>
          <p:cNvSpPr>
            <a:spLocks noGrp="1"/>
          </p:cNvSpPr>
          <p:nvPr>
            <p:ph type="ftr" sz="quarter" idx="11"/>
          </p:nvPr>
        </p:nvSpPr>
        <p:spPr>
          <a:xfrm>
            <a:off x="3124200" y="6569075"/>
            <a:ext cx="2895600" cy="365125"/>
          </a:xfrm>
        </p:spPr>
        <p:txBody>
          <a:bodyPr/>
          <a:lstStyle/>
          <a:p>
            <a:r>
              <a:rPr lang="en-US"/>
              <a:t>Shalini Singh +65 9815 9030</a:t>
            </a:r>
            <a:endParaRPr lang="en-US" dirty="0"/>
          </a:p>
        </p:txBody>
      </p:sp>
      <p:sp>
        <p:nvSpPr>
          <p:cNvPr id="6" name="TextBox 5">
            <a:extLst>
              <a:ext uri="{FF2B5EF4-FFF2-40B4-BE49-F238E27FC236}">
                <a16:creationId xmlns:a16="http://schemas.microsoft.com/office/drawing/2014/main" id="{85542906-416F-4CC5-BC59-99ADEBC09A24}"/>
              </a:ext>
            </a:extLst>
          </p:cNvPr>
          <p:cNvSpPr txBox="1"/>
          <p:nvPr/>
        </p:nvSpPr>
        <p:spPr>
          <a:xfrm>
            <a:off x="4005" y="559861"/>
            <a:ext cx="9126611" cy="1200329"/>
          </a:xfrm>
          <a:prstGeom prst="rect">
            <a:avLst/>
          </a:prstGeom>
          <a:noFill/>
        </p:spPr>
        <p:txBody>
          <a:bodyPr wrap="square" rtlCol="0">
            <a:spAutoFit/>
          </a:bodyPr>
          <a:lstStyle/>
          <a:p>
            <a:r>
              <a:rPr lang="en-US" sz="18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Digitizing the Front Office and the Compliance Office forms for the Periodic Review workflow, setting up the forms in terms of Digital format catering the need for the User Journey, creating personas and writing the High-level prototype design</a:t>
            </a:r>
            <a:endParaRPr lang="en-SG"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pic>
        <p:nvPicPr>
          <p:cNvPr id="8" name="Picture 7" descr="A picture containing text&#10;&#10;Description automatically generated">
            <a:extLst>
              <a:ext uri="{FF2B5EF4-FFF2-40B4-BE49-F238E27FC236}">
                <a16:creationId xmlns:a16="http://schemas.microsoft.com/office/drawing/2014/main" id="{65D071AC-6AEE-4260-8FAE-8D69A0E09C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710" y="1591131"/>
            <a:ext cx="4419600" cy="2486025"/>
          </a:xfrm>
          <a:prstGeom prst="rect">
            <a:avLst/>
          </a:prstGeom>
          <a:ln>
            <a:solidFill>
              <a:schemeClr val="accent1"/>
            </a:solidFill>
          </a:ln>
        </p:spPr>
      </p:pic>
      <p:pic>
        <p:nvPicPr>
          <p:cNvPr id="11" name="Picture 10" descr="Graphical user interface, application, website&#10;&#10;Description automatically generated">
            <a:extLst>
              <a:ext uri="{FF2B5EF4-FFF2-40B4-BE49-F238E27FC236}">
                <a16:creationId xmlns:a16="http://schemas.microsoft.com/office/drawing/2014/main" id="{69E26943-267C-4AA4-9E18-4D1AE95BDE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0818" y="3554939"/>
            <a:ext cx="5240854" cy="2743200"/>
          </a:xfrm>
          <a:prstGeom prst="rect">
            <a:avLst/>
          </a:prstGeom>
          <a:ln>
            <a:solidFill>
              <a:schemeClr val="accent1"/>
            </a:solidFill>
          </a:ln>
        </p:spPr>
      </p:pic>
    </p:spTree>
    <p:extLst>
      <p:ext uri="{BB962C8B-B14F-4D97-AF65-F5344CB8AC3E}">
        <p14:creationId xmlns:p14="http://schemas.microsoft.com/office/powerpoint/2010/main" val="969260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05" y="190529"/>
            <a:ext cx="9135989" cy="738664"/>
          </a:xfrm>
          <a:prstGeom prst="rect">
            <a:avLst/>
          </a:prstGeom>
        </p:spPr>
        <p:txBody>
          <a:bodyPr wrap="square">
            <a:spAutoFit/>
          </a:bodyPr>
          <a:lstStyle/>
          <a:p>
            <a:r>
              <a:rPr lang="en-US" sz="1600">
                <a:solidFill>
                  <a:srgbClr val="1F487C"/>
                </a:solidFill>
                <a:latin typeface="Century Gothic" pitchFamily="34" charset="0"/>
                <a:ea typeface="Times New Roman"/>
                <a:cs typeface="Trebuchet MS"/>
              </a:rPr>
              <a:t>Digitizing the Periodic Review Front Office and Compliance Forms for a Financial Institution </a:t>
            </a:r>
            <a:endParaRPr lang="en-US" sz="1600" b="1"/>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76409135-AD3F-4209-A686-F12CB23CC0BD}"/>
              </a:ext>
            </a:extLst>
          </p:cNvPr>
          <p:cNvSpPr>
            <a:spLocks noGrp="1"/>
          </p:cNvSpPr>
          <p:nvPr>
            <p:ph type="ftr" sz="quarter" idx="11"/>
          </p:nvPr>
        </p:nvSpPr>
        <p:spPr>
          <a:xfrm>
            <a:off x="3124200" y="6569075"/>
            <a:ext cx="2895600" cy="365125"/>
          </a:xfrm>
        </p:spPr>
        <p:txBody>
          <a:bodyPr/>
          <a:lstStyle/>
          <a:p>
            <a:r>
              <a:rPr lang="en-US"/>
              <a:t>Shalini Singh +65 9815 9030</a:t>
            </a:r>
            <a:endParaRPr lang="en-US" dirty="0"/>
          </a:p>
        </p:txBody>
      </p:sp>
      <p:sp>
        <p:nvSpPr>
          <p:cNvPr id="6" name="TextBox 5">
            <a:extLst>
              <a:ext uri="{FF2B5EF4-FFF2-40B4-BE49-F238E27FC236}">
                <a16:creationId xmlns:a16="http://schemas.microsoft.com/office/drawing/2014/main" id="{85542906-416F-4CC5-BC59-99ADEBC09A24}"/>
              </a:ext>
            </a:extLst>
          </p:cNvPr>
          <p:cNvSpPr txBox="1"/>
          <p:nvPr/>
        </p:nvSpPr>
        <p:spPr>
          <a:xfrm>
            <a:off x="2286000" y="486167"/>
            <a:ext cx="5025195" cy="646331"/>
          </a:xfrm>
          <a:prstGeom prst="rect">
            <a:avLst/>
          </a:prstGeom>
          <a:noFill/>
        </p:spPr>
        <p:txBody>
          <a:bodyPr wrap="square" rtlCol="0">
            <a:spAutoFit/>
          </a:bodyPr>
          <a:lstStyle/>
          <a:p>
            <a:r>
              <a:rPr lang="en-SG" sz="1800" dirty="0" err="1">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WorkBasket</a:t>
            </a:r>
            <a:r>
              <a:rPr lang="en-SG" sz="1800"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 and the subsequent form building</a:t>
            </a:r>
            <a:endParaRPr lang="en-SG"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pic>
        <p:nvPicPr>
          <p:cNvPr id="4" name="Picture 3" descr="Graphical user interface, application, email&#10;&#10;Description automatically generated">
            <a:extLst>
              <a:ext uri="{FF2B5EF4-FFF2-40B4-BE49-F238E27FC236}">
                <a16:creationId xmlns:a16="http://schemas.microsoft.com/office/drawing/2014/main" id="{D83573A6-2C45-441E-A8B8-06D0A1C6D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076986"/>
            <a:ext cx="8991600" cy="5019014"/>
          </a:xfrm>
          <a:prstGeom prst="rect">
            <a:avLst/>
          </a:prstGeom>
          <a:ln>
            <a:solidFill>
              <a:schemeClr val="accent1"/>
            </a:solidFill>
          </a:ln>
        </p:spPr>
      </p:pic>
    </p:spTree>
    <p:extLst>
      <p:ext uri="{BB962C8B-B14F-4D97-AF65-F5344CB8AC3E}">
        <p14:creationId xmlns:p14="http://schemas.microsoft.com/office/powerpoint/2010/main" val="1188054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05" y="190529"/>
            <a:ext cx="9135989" cy="738664"/>
          </a:xfrm>
          <a:prstGeom prst="rect">
            <a:avLst/>
          </a:prstGeom>
        </p:spPr>
        <p:txBody>
          <a:bodyPr wrap="square">
            <a:spAutoFit/>
          </a:bodyPr>
          <a:lstStyle/>
          <a:p>
            <a:r>
              <a:rPr lang="en-US" sz="1600">
                <a:solidFill>
                  <a:srgbClr val="1F487C"/>
                </a:solidFill>
                <a:latin typeface="Century Gothic" pitchFamily="34" charset="0"/>
                <a:ea typeface="Times New Roman"/>
                <a:cs typeface="Trebuchet MS"/>
              </a:rPr>
              <a:t>Digitizing the Periodic Review Front Office and Compliance Forms for a Financial Institution </a:t>
            </a:r>
            <a:endParaRPr lang="en-US" sz="1600" b="1"/>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76409135-AD3F-4209-A686-F12CB23CC0BD}"/>
              </a:ext>
            </a:extLst>
          </p:cNvPr>
          <p:cNvSpPr>
            <a:spLocks noGrp="1"/>
          </p:cNvSpPr>
          <p:nvPr>
            <p:ph type="ftr" sz="quarter" idx="11"/>
          </p:nvPr>
        </p:nvSpPr>
        <p:spPr>
          <a:xfrm>
            <a:off x="3124200" y="6569075"/>
            <a:ext cx="2895600" cy="365125"/>
          </a:xfrm>
        </p:spPr>
        <p:txBody>
          <a:bodyPr/>
          <a:lstStyle/>
          <a:p>
            <a:r>
              <a:rPr lang="en-US"/>
              <a:t>Shalini Singh +65 9815 9030</a:t>
            </a:r>
            <a:endParaRPr lang="en-US" dirty="0"/>
          </a:p>
        </p:txBody>
      </p:sp>
      <p:sp>
        <p:nvSpPr>
          <p:cNvPr id="6" name="TextBox 5">
            <a:extLst>
              <a:ext uri="{FF2B5EF4-FFF2-40B4-BE49-F238E27FC236}">
                <a16:creationId xmlns:a16="http://schemas.microsoft.com/office/drawing/2014/main" id="{85542906-416F-4CC5-BC59-99ADEBC09A24}"/>
              </a:ext>
            </a:extLst>
          </p:cNvPr>
          <p:cNvSpPr txBox="1"/>
          <p:nvPr/>
        </p:nvSpPr>
        <p:spPr>
          <a:xfrm>
            <a:off x="2286000" y="486167"/>
            <a:ext cx="5025195" cy="646331"/>
          </a:xfrm>
          <a:prstGeom prst="rect">
            <a:avLst/>
          </a:prstGeom>
          <a:noFill/>
        </p:spPr>
        <p:txBody>
          <a:bodyPr wrap="square" rtlCol="0">
            <a:spAutoFit/>
          </a:bodyPr>
          <a:lstStyle/>
          <a:p>
            <a:endParaRPr lang="en-SG"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pic>
        <p:nvPicPr>
          <p:cNvPr id="5" name="Picture 4" descr="Graphical user interface, website&#10;&#10;Description automatically generated">
            <a:extLst>
              <a:ext uri="{FF2B5EF4-FFF2-40B4-BE49-F238E27FC236}">
                <a16:creationId xmlns:a16="http://schemas.microsoft.com/office/drawing/2014/main" id="{B9CC4BBA-083A-4FD6-97EC-A1ABA3E666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256" y="664657"/>
            <a:ext cx="3253098" cy="1828975"/>
          </a:xfrm>
          <a:prstGeom prst="rect">
            <a:avLst/>
          </a:prstGeom>
          <a:ln>
            <a:solidFill>
              <a:schemeClr val="accent1"/>
            </a:solidFill>
          </a:ln>
        </p:spPr>
      </p:pic>
      <p:pic>
        <p:nvPicPr>
          <p:cNvPr id="8" name="Picture 7" descr="Graphical user interface, website&#10;&#10;Description automatically generated">
            <a:extLst>
              <a:ext uri="{FF2B5EF4-FFF2-40B4-BE49-F238E27FC236}">
                <a16:creationId xmlns:a16="http://schemas.microsoft.com/office/drawing/2014/main" id="{866ED16F-E86C-45C9-BF7D-1B10C31C0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444" y="2684715"/>
            <a:ext cx="6908899" cy="3884360"/>
          </a:xfrm>
          <a:prstGeom prst="rect">
            <a:avLst/>
          </a:prstGeom>
          <a:ln>
            <a:solidFill>
              <a:schemeClr val="accent1"/>
            </a:solidFill>
          </a:ln>
        </p:spPr>
      </p:pic>
      <p:pic>
        <p:nvPicPr>
          <p:cNvPr id="11" name="Picture 10" descr="Graphical user interface, website&#10;&#10;Description automatically generated">
            <a:extLst>
              <a:ext uri="{FF2B5EF4-FFF2-40B4-BE49-F238E27FC236}">
                <a16:creationId xmlns:a16="http://schemas.microsoft.com/office/drawing/2014/main" id="{522C2821-EDD8-4066-B881-5FC55E075E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9098" y="664657"/>
            <a:ext cx="3253098" cy="1844790"/>
          </a:xfrm>
          <a:prstGeom prst="rect">
            <a:avLst/>
          </a:prstGeom>
          <a:ln>
            <a:solidFill>
              <a:schemeClr val="accent1"/>
            </a:solidFill>
          </a:ln>
        </p:spPr>
      </p:pic>
    </p:spTree>
    <p:extLst>
      <p:ext uri="{BB962C8B-B14F-4D97-AF65-F5344CB8AC3E}">
        <p14:creationId xmlns:p14="http://schemas.microsoft.com/office/powerpoint/2010/main" val="2188995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05" y="190529"/>
            <a:ext cx="9135989" cy="738664"/>
          </a:xfrm>
          <a:prstGeom prst="rect">
            <a:avLst/>
          </a:prstGeom>
        </p:spPr>
        <p:txBody>
          <a:bodyPr wrap="square">
            <a:spAutoFit/>
          </a:bodyPr>
          <a:lstStyle/>
          <a:p>
            <a:r>
              <a:rPr lang="en-US" sz="1600">
                <a:solidFill>
                  <a:srgbClr val="1F487C"/>
                </a:solidFill>
                <a:latin typeface="Century Gothic" pitchFamily="34" charset="0"/>
                <a:ea typeface="Times New Roman"/>
                <a:cs typeface="Trebuchet MS"/>
              </a:rPr>
              <a:t>Digitizing the Periodic Review Front Office and Compliance Forms for a Financial Institution </a:t>
            </a:r>
            <a:endParaRPr lang="en-US" sz="1600" b="1"/>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76409135-AD3F-4209-A686-F12CB23CC0BD}"/>
              </a:ext>
            </a:extLst>
          </p:cNvPr>
          <p:cNvSpPr>
            <a:spLocks noGrp="1"/>
          </p:cNvSpPr>
          <p:nvPr>
            <p:ph type="ftr" sz="quarter" idx="11"/>
          </p:nvPr>
        </p:nvSpPr>
        <p:spPr>
          <a:xfrm>
            <a:off x="3124200" y="6569075"/>
            <a:ext cx="2895600" cy="365125"/>
          </a:xfrm>
        </p:spPr>
        <p:txBody>
          <a:bodyPr/>
          <a:lstStyle/>
          <a:p>
            <a:r>
              <a:rPr lang="en-US"/>
              <a:t>Shalini Singh +65 9815 9030</a:t>
            </a:r>
            <a:endParaRPr lang="en-US" dirty="0"/>
          </a:p>
        </p:txBody>
      </p:sp>
      <p:sp>
        <p:nvSpPr>
          <p:cNvPr id="6" name="TextBox 5">
            <a:extLst>
              <a:ext uri="{FF2B5EF4-FFF2-40B4-BE49-F238E27FC236}">
                <a16:creationId xmlns:a16="http://schemas.microsoft.com/office/drawing/2014/main" id="{85542906-416F-4CC5-BC59-99ADEBC09A24}"/>
              </a:ext>
            </a:extLst>
          </p:cNvPr>
          <p:cNvSpPr txBox="1"/>
          <p:nvPr/>
        </p:nvSpPr>
        <p:spPr>
          <a:xfrm>
            <a:off x="2286000" y="486167"/>
            <a:ext cx="5025195" cy="646331"/>
          </a:xfrm>
          <a:prstGeom prst="rect">
            <a:avLst/>
          </a:prstGeom>
          <a:noFill/>
        </p:spPr>
        <p:txBody>
          <a:bodyPr wrap="square" rtlCol="0">
            <a:spAutoFit/>
          </a:bodyPr>
          <a:lstStyle/>
          <a:p>
            <a:endParaRPr lang="en-SG"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pic>
        <p:nvPicPr>
          <p:cNvPr id="4" name="Picture 3" descr="Graphical user interface&#10;&#10;Description automatically generated">
            <a:extLst>
              <a:ext uri="{FF2B5EF4-FFF2-40B4-BE49-F238E27FC236}">
                <a16:creationId xmlns:a16="http://schemas.microsoft.com/office/drawing/2014/main" id="{5B3A8CB6-E1D0-414F-98D8-EB69B33ED9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571" y="1090573"/>
            <a:ext cx="3683215" cy="2070797"/>
          </a:xfrm>
          <a:prstGeom prst="rect">
            <a:avLst/>
          </a:prstGeom>
          <a:ln>
            <a:solidFill>
              <a:schemeClr val="accent1"/>
            </a:solidFill>
          </a:ln>
        </p:spPr>
      </p:pic>
      <p:pic>
        <p:nvPicPr>
          <p:cNvPr id="10" name="Picture 9" descr="Graphical user interface&#10;&#10;Description automatically generated">
            <a:extLst>
              <a:ext uri="{FF2B5EF4-FFF2-40B4-BE49-F238E27FC236}">
                <a16:creationId xmlns:a16="http://schemas.microsoft.com/office/drawing/2014/main" id="{A9ED0738-BE84-4A5E-AF47-F6ABA7CDD0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702" y="3429000"/>
            <a:ext cx="4682348" cy="2832797"/>
          </a:xfrm>
          <a:prstGeom prst="rect">
            <a:avLst/>
          </a:prstGeom>
          <a:ln>
            <a:solidFill>
              <a:schemeClr val="accent1"/>
            </a:solidFill>
          </a:ln>
        </p:spPr>
      </p:pic>
      <p:pic>
        <p:nvPicPr>
          <p:cNvPr id="13" name="Picture 12" descr="Graphical user interface, website&#10;&#10;Description automatically generated">
            <a:extLst>
              <a:ext uri="{FF2B5EF4-FFF2-40B4-BE49-F238E27FC236}">
                <a16:creationId xmlns:a16="http://schemas.microsoft.com/office/drawing/2014/main" id="{6C6B7EFE-F3E0-4C21-927A-83B6A72A78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9216" y="690215"/>
            <a:ext cx="4682348" cy="2632535"/>
          </a:xfrm>
          <a:prstGeom prst="rect">
            <a:avLst/>
          </a:prstGeom>
          <a:ln>
            <a:solidFill>
              <a:schemeClr val="accent1"/>
            </a:solidFill>
          </a:ln>
        </p:spPr>
      </p:pic>
      <p:pic>
        <p:nvPicPr>
          <p:cNvPr id="15" name="Picture 14" descr="Graphical user interface, text, application&#10;&#10;Description automatically generated">
            <a:extLst>
              <a:ext uri="{FF2B5EF4-FFF2-40B4-BE49-F238E27FC236}">
                <a16:creationId xmlns:a16="http://schemas.microsoft.com/office/drawing/2014/main" id="{5E5ED95E-012A-4DEC-ABE5-72A6810DAD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9347" y="3822436"/>
            <a:ext cx="3872217" cy="2177059"/>
          </a:xfrm>
          <a:prstGeom prst="rect">
            <a:avLst/>
          </a:prstGeom>
          <a:ln>
            <a:solidFill>
              <a:schemeClr val="accent1"/>
            </a:solidFill>
          </a:ln>
        </p:spPr>
      </p:pic>
    </p:spTree>
    <p:extLst>
      <p:ext uri="{BB962C8B-B14F-4D97-AF65-F5344CB8AC3E}">
        <p14:creationId xmlns:p14="http://schemas.microsoft.com/office/powerpoint/2010/main" val="872754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rochures_printpress.jpg"/>
          <p:cNvPicPr>
            <a:picLocks noChangeAspect="1"/>
          </p:cNvPicPr>
          <p:nvPr/>
        </p:nvPicPr>
        <p:blipFill>
          <a:blip r:embed="rId2" cstate="print"/>
          <a:stretch>
            <a:fillRect/>
          </a:stretch>
        </p:blipFill>
        <p:spPr>
          <a:xfrm>
            <a:off x="381000" y="762000"/>
            <a:ext cx="3850495" cy="2819400"/>
          </a:xfrm>
          <a:prstGeom prst="rect">
            <a:avLst/>
          </a:prstGeom>
          <a:ln>
            <a:solidFill>
              <a:schemeClr val="accent1"/>
            </a:solidFill>
          </a:ln>
        </p:spPr>
      </p:pic>
      <p:pic>
        <p:nvPicPr>
          <p:cNvPr id="4" name="Picture 3" descr="original_org.jpg"/>
          <p:cNvPicPr>
            <a:picLocks noChangeAspect="1"/>
          </p:cNvPicPr>
          <p:nvPr/>
        </p:nvPicPr>
        <p:blipFill>
          <a:blip r:embed="rId3" cstate="print"/>
          <a:stretch>
            <a:fillRect/>
          </a:stretch>
        </p:blipFill>
        <p:spPr>
          <a:xfrm>
            <a:off x="4419600" y="762000"/>
            <a:ext cx="3389328" cy="2087732"/>
          </a:xfrm>
          <a:prstGeom prst="rect">
            <a:avLst/>
          </a:prstGeom>
        </p:spPr>
      </p:pic>
      <p:sp>
        <p:nvSpPr>
          <p:cNvPr id="5" name="TextBox 4"/>
          <p:cNvSpPr txBox="1"/>
          <p:nvPr/>
        </p:nvSpPr>
        <p:spPr>
          <a:xfrm>
            <a:off x="4419600" y="2895600"/>
            <a:ext cx="1676400" cy="276999"/>
          </a:xfrm>
          <a:prstGeom prst="rect">
            <a:avLst/>
          </a:prstGeom>
          <a:noFill/>
        </p:spPr>
        <p:txBody>
          <a:bodyPr wrap="square" rtlCol="0">
            <a:spAutoFit/>
          </a:bodyPr>
          <a:lstStyle/>
          <a:p>
            <a:r>
              <a:rPr lang="en-US" sz="1200" dirty="0">
                <a:solidFill>
                  <a:schemeClr val="tx2"/>
                </a:solidFill>
              </a:rPr>
              <a:t>China Skyline</a:t>
            </a:r>
          </a:p>
        </p:txBody>
      </p:sp>
      <p:pic>
        <p:nvPicPr>
          <p:cNvPr id="6" name="Picture 5" descr="original_grn.jpg"/>
          <p:cNvPicPr>
            <a:picLocks noChangeAspect="1"/>
          </p:cNvPicPr>
          <p:nvPr/>
        </p:nvPicPr>
        <p:blipFill>
          <a:blip r:embed="rId4" cstate="print"/>
          <a:stretch>
            <a:fillRect/>
          </a:stretch>
        </p:blipFill>
        <p:spPr>
          <a:xfrm>
            <a:off x="5410200" y="2667000"/>
            <a:ext cx="3581400" cy="2286000"/>
          </a:xfrm>
          <a:prstGeom prst="rect">
            <a:avLst/>
          </a:prstGeom>
        </p:spPr>
      </p:pic>
      <p:sp>
        <p:nvSpPr>
          <p:cNvPr id="7" name="TextBox 6"/>
          <p:cNvSpPr txBox="1"/>
          <p:nvPr/>
        </p:nvSpPr>
        <p:spPr>
          <a:xfrm>
            <a:off x="5638800" y="5029200"/>
            <a:ext cx="1676400" cy="276999"/>
          </a:xfrm>
          <a:prstGeom prst="rect">
            <a:avLst/>
          </a:prstGeom>
          <a:noFill/>
        </p:spPr>
        <p:txBody>
          <a:bodyPr wrap="square" rtlCol="0">
            <a:spAutoFit/>
          </a:bodyPr>
          <a:lstStyle/>
          <a:p>
            <a:r>
              <a:rPr lang="en-US" sz="1200" dirty="0">
                <a:solidFill>
                  <a:schemeClr val="tx2"/>
                </a:solidFill>
              </a:rPr>
              <a:t>HK Skyline</a:t>
            </a:r>
          </a:p>
        </p:txBody>
      </p:sp>
      <p:sp>
        <p:nvSpPr>
          <p:cNvPr id="8" name="TextBox 7"/>
          <p:cNvSpPr txBox="1"/>
          <p:nvPr/>
        </p:nvSpPr>
        <p:spPr>
          <a:xfrm>
            <a:off x="381000" y="6019800"/>
            <a:ext cx="1676400" cy="276999"/>
          </a:xfrm>
          <a:prstGeom prst="rect">
            <a:avLst/>
          </a:prstGeom>
          <a:noFill/>
        </p:spPr>
        <p:txBody>
          <a:bodyPr wrap="square" rtlCol="0">
            <a:spAutoFit/>
          </a:bodyPr>
          <a:lstStyle/>
          <a:p>
            <a:r>
              <a:rPr lang="en-US" sz="1200" dirty="0">
                <a:solidFill>
                  <a:schemeClr val="tx2"/>
                </a:solidFill>
              </a:rPr>
              <a:t>Singapore Skyline</a:t>
            </a:r>
          </a:p>
        </p:txBody>
      </p:sp>
      <p:pic>
        <p:nvPicPr>
          <p:cNvPr id="9" name="Picture 8" descr="original_blu.jpg"/>
          <p:cNvPicPr>
            <a:picLocks noChangeAspect="1"/>
          </p:cNvPicPr>
          <p:nvPr/>
        </p:nvPicPr>
        <p:blipFill>
          <a:blip r:embed="rId5" cstate="print"/>
          <a:stretch>
            <a:fillRect/>
          </a:stretch>
        </p:blipFill>
        <p:spPr>
          <a:xfrm>
            <a:off x="381000" y="3886200"/>
            <a:ext cx="5181600" cy="2093367"/>
          </a:xfrm>
          <a:prstGeom prst="rect">
            <a:avLst/>
          </a:prstGeom>
        </p:spPr>
      </p:pic>
      <p:sp>
        <p:nvSpPr>
          <p:cNvPr id="10" name="Title 1"/>
          <p:cNvSpPr txBox="1">
            <a:spLocks/>
          </p:cNvSpPr>
          <p:nvPr/>
        </p:nvSpPr>
        <p:spPr>
          <a:xfrm>
            <a:off x="1676400" y="76200"/>
            <a:ext cx="6172200" cy="533400"/>
          </a:xfrm>
          <a:prstGeom prst="rect">
            <a:avLst/>
          </a:prstGeom>
        </p:spPr>
        <p:txBody>
          <a:bodyPr vert="horz" lIns="91440" tIns="45720" rIns="91440" bIns="45720" rtlCol="0" anchor="ctr">
            <a:normAutofit fontScale="97500"/>
          </a:bodyPr>
          <a:lstStyle/>
          <a:p>
            <a:pPr lvl="0" algn="ctr">
              <a:spcBef>
                <a:spcPct val="0"/>
              </a:spcBef>
            </a:pPr>
            <a:r>
              <a:rPr lang="en-US" sz="1600" dirty="0">
                <a:solidFill>
                  <a:srgbClr val="1F487C"/>
                </a:solidFill>
                <a:latin typeface="Century Gothic" pitchFamily="34" charset="0"/>
                <a:ea typeface="Times New Roman"/>
                <a:cs typeface="Trebuchet MS"/>
              </a:rPr>
              <a:t>Skylines and </a:t>
            </a:r>
            <a:r>
              <a:rPr lang="en-US" sz="1600" dirty="0">
                <a:solidFill>
                  <a:schemeClr val="tx2"/>
                </a:solidFill>
                <a:latin typeface="Century Gothic" pitchFamily="34" charset="0"/>
              </a:rPr>
              <a:t>brochure creation </a:t>
            </a:r>
            <a:r>
              <a:rPr lang="en-US" sz="1600" dirty="0">
                <a:solidFill>
                  <a:srgbClr val="1F487C"/>
                </a:solidFill>
                <a:latin typeface="Century Gothic" pitchFamily="34" charset="0"/>
                <a:ea typeface="Times New Roman"/>
                <a:cs typeface="Trebuchet MS"/>
              </a:rPr>
              <a:t>at </a:t>
            </a:r>
            <a:r>
              <a:rPr lang="en-US" sz="1600" dirty="0" err="1">
                <a:solidFill>
                  <a:srgbClr val="1F487C"/>
                </a:solidFill>
                <a:latin typeface="Century Gothic" pitchFamily="34" charset="0"/>
                <a:ea typeface="Times New Roman"/>
                <a:cs typeface="Trebuchet MS"/>
              </a:rPr>
              <a:t>AGDelta</a:t>
            </a:r>
            <a:endParaRPr lang="en-US" sz="1600" dirty="0">
              <a:latin typeface="Century Gothic" pitchFamily="34" charset="0"/>
            </a:endParaRPr>
          </a:p>
        </p:txBody>
      </p:sp>
      <p:sp>
        <p:nvSpPr>
          <p:cNvPr id="2" name="Footer Placeholder 1">
            <a:extLst>
              <a:ext uri="{FF2B5EF4-FFF2-40B4-BE49-F238E27FC236}">
                <a16:creationId xmlns:a16="http://schemas.microsoft.com/office/drawing/2014/main" id="{D23AC8B1-5250-4ECE-993E-6EC1BBEABAF9}"/>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05" y="190529"/>
            <a:ext cx="9135989" cy="738664"/>
          </a:xfrm>
          <a:prstGeom prst="rect">
            <a:avLst/>
          </a:prstGeom>
        </p:spPr>
        <p:txBody>
          <a:bodyPr wrap="square">
            <a:spAutoFit/>
          </a:bodyPr>
          <a:lstStyle/>
          <a:p>
            <a:r>
              <a:rPr lang="en-US" sz="1600">
                <a:solidFill>
                  <a:srgbClr val="1F487C"/>
                </a:solidFill>
                <a:latin typeface="Century Gothic" pitchFamily="34" charset="0"/>
                <a:ea typeface="Times New Roman"/>
                <a:cs typeface="Trebuchet MS"/>
              </a:rPr>
              <a:t>Digitizing the Periodic Review Front Office and Compliance Forms for a Financial Institution </a:t>
            </a:r>
            <a:endParaRPr lang="en-US" sz="1600" b="1"/>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76409135-AD3F-4209-A686-F12CB23CC0BD}"/>
              </a:ext>
            </a:extLst>
          </p:cNvPr>
          <p:cNvSpPr>
            <a:spLocks noGrp="1"/>
          </p:cNvSpPr>
          <p:nvPr>
            <p:ph type="ftr" sz="quarter" idx="11"/>
          </p:nvPr>
        </p:nvSpPr>
        <p:spPr>
          <a:xfrm>
            <a:off x="3124200" y="6569075"/>
            <a:ext cx="2895600" cy="365125"/>
          </a:xfrm>
        </p:spPr>
        <p:txBody>
          <a:bodyPr/>
          <a:lstStyle/>
          <a:p>
            <a:r>
              <a:rPr lang="en-US"/>
              <a:t>Shalini Singh +65 9815 9030</a:t>
            </a:r>
            <a:endParaRPr lang="en-US" dirty="0"/>
          </a:p>
        </p:txBody>
      </p:sp>
      <p:sp>
        <p:nvSpPr>
          <p:cNvPr id="6" name="TextBox 5">
            <a:extLst>
              <a:ext uri="{FF2B5EF4-FFF2-40B4-BE49-F238E27FC236}">
                <a16:creationId xmlns:a16="http://schemas.microsoft.com/office/drawing/2014/main" id="{85542906-416F-4CC5-BC59-99ADEBC09A24}"/>
              </a:ext>
            </a:extLst>
          </p:cNvPr>
          <p:cNvSpPr txBox="1"/>
          <p:nvPr/>
        </p:nvSpPr>
        <p:spPr>
          <a:xfrm>
            <a:off x="2286000" y="486167"/>
            <a:ext cx="5025195" cy="646331"/>
          </a:xfrm>
          <a:prstGeom prst="rect">
            <a:avLst/>
          </a:prstGeom>
          <a:noFill/>
        </p:spPr>
        <p:txBody>
          <a:bodyPr wrap="square" rtlCol="0">
            <a:spAutoFit/>
          </a:bodyPr>
          <a:lstStyle/>
          <a:p>
            <a:endParaRPr lang="en-SG"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pic>
        <p:nvPicPr>
          <p:cNvPr id="5" name="Picture 4" descr="Graphical user interface&#10;&#10;Description automatically generated">
            <a:extLst>
              <a:ext uri="{FF2B5EF4-FFF2-40B4-BE49-F238E27FC236}">
                <a16:creationId xmlns:a16="http://schemas.microsoft.com/office/drawing/2014/main" id="{DDDCB3C0-774C-4F39-8AEB-FF09165797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007" y="838641"/>
            <a:ext cx="5149462" cy="2895159"/>
          </a:xfrm>
          <a:prstGeom prst="rect">
            <a:avLst/>
          </a:prstGeom>
          <a:ln>
            <a:solidFill>
              <a:schemeClr val="accent1"/>
            </a:solidFill>
          </a:ln>
        </p:spPr>
      </p:pic>
      <p:pic>
        <p:nvPicPr>
          <p:cNvPr id="8" name="Picture 7" descr="Graphical user interface, text, application&#10;&#10;Description automatically generated">
            <a:extLst>
              <a:ext uri="{FF2B5EF4-FFF2-40B4-BE49-F238E27FC236}">
                <a16:creationId xmlns:a16="http://schemas.microsoft.com/office/drawing/2014/main" id="{C818446D-92FC-4534-A696-748B585638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8811" y="3829506"/>
            <a:ext cx="4844486" cy="2723694"/>
          </a:xfrm>
          <a:prstGeom prst="rect">
            <a:avLst/>
          </a:prstGeom>
          <a:ln>
            <a:solidFill>
              <a:schemeClr val="accent1"/>
            </a:solidFill>
          </a:ln>
        </p:spPr>
      </p:pic>
    </p:spTree>
    <p:extLst>
      <p:ext uri="{BB962C8B-B14F-4D97-AF65-F5344CB8AC3E}">
        <p14:creationId xmlns:p14="http://schemas.microsoft.com/office/powerpoint/2010/main" val="2137908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05" y="190529"/>
            <a:ext cx="9135989" cy="738664"/>
          </a:xfrm>
          <a:prstGeom prst="rect">
            <a:avLst/>
          </a:prstGeom>
        </p:spPr>
        <p:txBody>
          <a:bodyPr wrap="square">
            <a:spAutoFit/>
          </a:bodyPr>
          <a:lstStyle/>
          <a:p>
            <a:r>
              <a:rPr lang="en-US" sz="1600">
                <a:solidFill>
                  <a:srgbClr val="1F487C"/>
                </a:solidFill>
                <a:latin typeface="Century Gothic" pitchFamily="34" charset="0"/>
                <a:ea typeface="Times New Roman"/>
                <a:cs typeface="Trebuchet MS"/>
              </a:rPr>
              <a:t>Digitizing the Periodic Review Front Office and Compliance Forms for a Financial Institution </a:t>
            </a:r>
            <a:endParaRPr lang="en-US" sz="1600" b="1"/>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76409135-AD3F-4209-A686-F12CB23CC0BD}"/>
              </a:ext>
            </a:extLst>
          </p:cNvPr>
          <p:cNvSpPr>
            <a:spLocks noGrp="1"/>
          </p:cNvSpPr>
          <p:nvPr>
            <p:ph type="ftr" sz="quarter" idx="11"/>
          </p:nvPr>
        </p:nvSpPr>
        <p:spPr>
          <a:xfrm>
            <a:off x="3124200" y="6569075"/>
            <a:ext cx="2895600" cy="365125"/>
          </a:xfrm>
        </p:spPr>
        <p:txBody>
          <a:bodyPr/>
          <a:lstStyle/>
          <a:p>
            <a:r>
              <a:rPr lang="en-US"/>
              <a:t>Shalini Singh +65 9815 9030</a:t>
            </a:r>
            <a:endParaRPr lang="en-US" dirty="0"/>
          </a:p>
        </p:txBody>
      </p:sp>
      <p:sp>
        <p:nvSpPr>
          <p:cNvPr id="6" name="TextBox 5">
            <a:extLst>
              <a:ext uri="{FF2B5EF4-FFF2-40B4-BE49-F238E27FC236}">
                <a16:creationId xmlns:a16="http://schemas.microsoft.com/office/drawing/2014/main" id="{85542906-416F-4CC5-BC59-99ADEBC09A24}"/>
              </a:ext>
            </a:extLst>
          </p:cNvPr>
          <p:cNvSpPr txBox="1"/>
          <p:nvPr/>
        </p:nvSpPr>
        <p:spPr>
          <a:xfrm>
            <a:off x="2286000" y="486167"/>
            <a:ext cx="5025195" cy="646331"/>
          </a:xfrm>
          <a:prstGeom prst="rect">
            <a:avLst/>
          </a:prstGeom>
          <a:noFill/>
        </p:spPr>
        <p:txBody>
          <a:bodyPr wrap="square" rtlCol="0">
            <a:spAutoFit/>
          </a:bodyPr>
          <a:lstStyle/>
          <a:p>
            <a:endParaRPr lang="en-SG"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pic>
        <p:nvPicPr>
          <p:cNvPr id="4" name="Picture 3" descr="Graphical user interface, text, application, email&#10;&#10;Description automatically generated">
            <a:extLst>
              <a:ext uri="{FF2B5EF4-FFF2-40B4-BE49-F238E27FC236}">
                <a16:creationId xmlns:a16="http://schemas.microsoft.com/office/drawing/2014/main" id="{59F9D93A-989A-4E81-BB18-B4D9DF1FB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559861"/>
            <a:ext cx="6876058" cy="3865895"/>
          </a:xfrm>
          <a:prstGeom prst="rect">
            <a:avLst/>
          </a:prstGeom>
          <a:ln>
            <a:solidFill>
              <a:schemeClr val="accent1"/>
            </a:solidFill>
          </a:ln>
        </p:spPr>
      </p:pic>
      <p:pic>
        <p:nvPicPr>
          <p:cNvPr id="10" name="Picture 9" descr="Graphical user interface, application&#10;&#10;Description automatically generated">
            <a:extLst>
              <a:ext uri="{FF2B5EF4-FFF2-40B4-BE49-F238E27FC236}">
                <a16:creationId xmlns:a16="http://schemas.microsoft.com/office/drawing/2014/main" id="{39ABA0A8-3A80-41E6-ABDD-F4246244BD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722296"/>
            <a:ext cx="2673006" cy="1502832"/>
          </a:xfrm>
          <a:prstGeom prst="rect">
            <a:avLst/>
          </a:prstGeom>
          <a:ln>
            <a:solidFill>
              <a:schemeClr val="accent1"/>
            </a:solidFill>
          </a:ln>
        </p:spPr>
      </p:pic>
      <p:pic>
        <p:nvPicPr>
          <p:cNvPr id="12" name="Picture 11" descr="Graphical user interface, website&#10;&#10;Description automatically generated">
            <a:extLst>
              <a:ext uri="{FF2B5EF4-FFF2-40B4-BE49-F238E27FC236}">
                <a16:creationId xmlns:a16="http://schemas.microsoft.com/office/drawing/2014/main" id="{EA5300A4-4750-4372-B138-73341D6423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9700" y="4557100"/>
            <a:ext cx="3380409" cy="1900552"/>
          </a:xfrm>
          <a:prstGeom prst="rect">
            <a:avLst/>
          </a:prstGeom>
          <a:ln>
            <a:solidFill>
              <a:schemeClr val="accent1"/>
            </a:solidFill>
          </a:ln>
        </p:spPr>
      </p:pic>
      <p:sp>
        <p:nvSpPr>
          <p:cNvPr id="13" name="TextBox 12">
            <a:extLst>
              <a:ext uri="{FF2B5EF4-FFF2-40B4-BE49-F238E27FC236}">
                <a16:creationId xmlns:a16="http://schemas.microsoft.com/office/drawing/2014/main" id="{9B3F241E-CF43-439E-9B5E-D0C48B08A192}"/>
              </a:ext>
            </a:extLst>
          </p:cNvPr>
          <p:cNvSpPr txBox="1"/>
          <p:nvPr/>
        </p:nvSpPr>
        <p:spPr>
          <a:xfrm>
            <a:off x="6629400" y="4953000"/>
            <a:ext cx="2362200" cy="1292662"/>
          </a:xfrm>
          <a:prstGeom prst="rect">
            <a:avLst/>
          </a:prstGeom>
          <a:noFill/>
        </p:spPr>
        <p:txBody>
          <a:bodyPr wrap="square" rtlCol="0">
            <a:spAutoFit/>
          </a:bodyPr>
          <a:lstStyle/>
          <a:p>
            <a:r>
              <a:rPr lang="en-US" sz="1200" u="sng" dirty="0">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https://www.figma.com/proto/YMnGh98d1RIxbowlezqECA/FO-Visuals-and-Prototype?node-id=2137%3A3020&amp;scaling=min-zoom&amp;page-id=1893%3A2454</a:t>
            </a:r>
            <a:endParaRPr lang="en-SG" sz="1200" dirty="0">
              <a:effectLst/>
              <a:latin typeface="Calibri" panose="020F0502020204030204" pitchFamily="34" charset="0"/>
              <a:ea typeface="Calibri" panose="020F0502020204030204" pitchFamily="34" charset="0"/>
            </a:endParaRPr>
          </a:p>
          <a:p>
            <a:endParaRPr lang="en-SG" dirty="0"/>
          </a:p>
        </p:txBody>
      </p:sp>
    </p:spTree>
    <p:extLst>
      <p:ext uri="{BB962C8B-B14F-4D97-AF65-F5344CB8AC3E}">
        <p14:creationId xmlns:p14="http://schemas.microsoft.com/office/powerpoint/2010/main" val="3128456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05" y="190529"/>
            <a:ext cx="9135989" cy="738664"/>
          </a:xfrm>
          <a:prstGeom prst="rect">
            <a:avLst/>
          </a:prstGeom>
        </p:spPr>
        <p:txBody>
          <a:bodyPr wrap="square">
            <a:spAutoFit/>
          </a:bodyPr>
          <a:lstStyle/>
          <a:p>
            <a:r>
              <a:rPr lang="en-US" sz="1600">
                <a:solidFill>
                  <a:srgbClr val="1F487C"/>
                </a:solidFill>
                <a:latin typeface="Century Gothic" pitchFamily="34" charset="0"/>
                <a:ea typeface="Times New Roman"/>
                <a:cs typeface="Trebuchet MS"/>
              </a:rPr>
              <a:t>Digitizing the Periodic Review Front Office and Compliance Forms for a Financial Institution </a:t>
            </a:r>
            <a:endParaRPr lang="en-US" sz="1600" b="1"/>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76409135-AD3F-4209-A686-F12CB23CC0BD}"/>
              </a:ext>
            </a:extLst>
          </p:cNvPr>
          <p:cNvSpPr>
            <a:spLocks noGrp="1"/>
          </p:cNvSpPr>
          <p:nvPr>
            <p:ph type="ftr" sz="quarter" idx="11"/>
          </p:nvPr>
        </p:nvSpPr>
        <p:spPr>
          <a:xfrm>
            <a:off x="3124200" y="6569075"/>
            <a:ext cx="2895600" cy="365125"/>
          </a:xfrm>
        </p:spPr>
        <p:txBody>
          <a:bodyPr/>
          <a:lstStyle/>
          <a:p>
            <a:r>
              <a:rPr lang="en-US"/>
              <a:t>Shalini Singh +65 9815 9030</a:t>
            </a:r>
            <a:endParaRPr lang="en-US" dirty="0"/>
          </a:p>
        </p:txBody>
      </p:sp>
      <p:sp>
        <p:nvSpPr>
          <p:cNvPr id="6" name="TextBox 5">
            <a:extLst>
              <a:ext uri="{FF2B5EF4-FFF2-40B4-BE49-F238E27FC236}">
                <a16:creationId xmlns:a16="http://schemas.microsoft.com/office/drawing/2014/main" id="{85542906-416F-4CC5-BC59-99ADEBC09A24}"/>
              </a:ext>
            </a:extLst>
          </p:cNvPr>
          <p:cNvSpPr txBox="1"/>
          <p:nvPr/>
        </p:nvSpPr>
        <p:spPr>
          <a:xfrm>
            <a:off x="2286000" y="486167"/>
            <a:ext cx="5025195" cy="646331"/>
          </a:xfrm>
          <a:prstGeom prst="rect">
            <a:avLst/>
          </a:prstGeom>
          <a:noFill/>
        </p:spPr>
        <p:txBody>
          <a:bodyPr wrap="square" rtlCol="0">
            <a:spAutoFit/>
          </a:bodyPr>
          <a:lstStyle/>
          <a:p>
            <a:endParaRPr lang="en-SG"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pic>
        <p:nvPicPr>
          <p:cNvPr id="5" name="Picture 4" descr="A screenshot of a computer&#10;&#10;Description automatically generated with medium confidence">
            <a:extLst>
              <a:ext uri="{FF2B5EF4-FFF2-40B4-BE49-F238E27FC236}">
                <a16:creationId xmlns:a16="http://schemas.microsoft.com/office/drawing/2014/main" id="{BD35E915-BEC8-4711-9A1B-B69B89D72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74" y="809332"/>
            <a:ext cx="8909050" cy="5008895"/>
          </a:xfrm>
          <a:prstGeom prst="rect">
            <a:avLst/>
          </a:prstGeom>
          <a:ln>
            <a:solidFill>
              <a:schemeClr val="accent1"/>
            </a:solidFill>
          </a:ln>
        </p:spPr>
      </p:pic>
    </p:spTree>
    <p:extLst>
      <p:ext uri="{BB962C8B-B14F-4D97-AF65-F5344CB8AC3E}">
        <p14:creationId xmlns:p14="http://schemas.microsoft.com/office/powerpoint/2010/main" val="646387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05" y="190529"/>
            <a:ext cx="9135989" cy="738664"/>
          </a:xfrm>
          <a:prstGeom prst="rect">
            <a:avLst/>
          </a:prstGeom>
        </p:spPr>
        <p:txBody>
          <a:bodyPr wrap="square">
            <a:spAutoFit/>
          </a:bodyPr>
          <a:lstStyle/>
          <a:p>
            <a:r>
              <a:rPr lang="en-US" sz="1600">
                <a:solidFill>
                  <a:srgbClr val="1F487C"/>
                </a:solidFill>
                <a:latin typeface="Century Gothic" pitchFamily="34" charset="0"/>
                <a:ea typeface="Times New Roman"/>
                <a:cs typeface="Trebuchet MS"/>
              </a:rPr>
              <a:t>Digitizing the Periodic Review Front Office and Compliance Forms for a Financial Institution </a:t>
            </a:r>
            <a:endParaRPr lang="en-US" sz="1600" b="1"/>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76409135-AD3F-4209-A686-F12CB23CC0BD}"/>
              </a:ext>
            </a:extLst>
          </p:cNvPr>
          <p:cNvSpPr>
            <a:spLocks noGrp="1"/>
          </p:cNvSpPr>
          <p:nvPr>
            <p:ph type="ftr" sz="quarter" idx="11"/>
          </p:nvPr>
        </p:nvSpPr>
        <p:spPr>
          <a:xfrm>
            <a:off x="3124200" y="6569075"/>
            <a:ext cx="2895600" cy="365125"/>
          </a:xfrm>
        </p:spPr>
        <p:txBody>
          <a:bodyPr/>
          <a:lstStyle/>
          <a:p>
            <a:r>
              <a:rPr lang="en-US"/>
              <a:t>Shalini Singh +65 9815 9030</a:t>
            </a:r>
            <a:endParaRPr lang="en-US" dirty="0"/>
          </a:p>
        </p:txBody>
      </p:sp>
      <p:sp>
        <p:nvSpPr>
          <p:cNvPr id="6" name="TextBox 5">
            <a:extLst>
              <a:ext uri="{FF2B5EF4-FFF2-40B4-BE49-F238E27FC236}">
                <a16:creationId xmlns:a16="http://schemas.microsoft.com/office/drawing/2014/main" id="{85542906-416F-4CC5-BC59-99ADEBC09A24}"/>
              </a:ext>
            </a:extLst>
          </p:cNvPr>
          <p:cNvSpPr txBox="1"/>
          <p:nvPr/>
        </p:nvSpPr>
        <p:spPr>
          <a:xfrm>
            <a:off x="2286000" y="486167"/>
            <a:ext cx="5025195" cy="646331"/>
          </a:xfrm>
          <a:prstGeom prst="rect">
            <a:avLst/>
          </a:prstGeom>
          <a:noFill/>
        </p:spPr>
        <p:txBody>
          <a:bodyPr wrap="square" rtlCol="0">
            <a:spAutoFit/>
          </a:bodyPr>
          <a:lstStyle/>
          <a:p>
            <a:endParaRPr lang="en-SG"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pic>
        <p:nvPicPr>
          <p:cNvPr id="4" name="Picture 3" descr="A screenshot of a computer&#10;&#10;Description automatically generated with medium confidence">
            <a:extLst>
              <a:ext uri="{FF2B5EF4-FFF2-40B4-BE49-F238E27FC236}">
                <a16:creationId xmlns:a16="http://schemas.microsoft.com/office/drawing/2014/main" id="{FFE33111-9D05-4F2A-81F2-36F4B1AAF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41" y="895196"/>
            <a:ext cx="8575317" cy="4821262"/>
          </a:xfrm>
          <a:prstGeom prst="rect">
            <a:avLst/>
          </a:prstGeom>
          <a:ln>
            <a:solidFill>
              <a:schemeClr val="accent1"/>
            </a:solidFill>
          </a:ln>
        </p:spPr>
      </p:pic>
    </p:spTree>
    <p:extLst>
      <p:ext uri="{BB962C8B-B14F-4D97-AF65-F5344CB8AC3E}">
        <p14:creationId xmlns:p14="http://schemas.microsoft.com/office/powerpoint/2010/main" val="1130151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05" y="190529"/>
            <a:ext cx="9135989" cy="738664"/>
          </a:xfrm>
          <a:prstGeom prst="rect">
            <a:avLst/>
          </a:prstGeom>
        </p:spPr>
        <p:txBody>
          <a:bodyPr wrap="square">
            <a:spAutoFit/>
          </a:bodyPr>
          <a:lstStyle/>
          <a:p>
            <a:r>
              <a:rPr lang="en-US" sz="1600">
                <a:solidFill>
                  <a:srgbClr val="1F487C"/>
                </a:solidFill>
                <a:latin typeface="Century Gothic" pitchFamily="34" charset="0"/>
                <a:ea typeface="Times New Roman"/>
                <a:cs typeface="Trebuchet MS"/>
              </a:rPr>
              <a:t>Digitizing the Periodic Review Front Office and Compliance Forms for a Financial Institution </a:t>
            </a:r>
            <a:endParaRPr lang="en-US" sz="1600" b="1"/>
          </a:p>
          <a:p>
            <a:pPr marL="935990" eaLnBrk="0" hangingPunct="0">
              <a:spcBef>
                <a:spcPts val="1165"/>
              </a:spcBef>
            </a:pPr>
            <a:endParaRPr lang="en-US" sz="1600" dirty="0">
              <a:solidFill>
                <a:srgbClr val="1F487C"/>
              </a:solidFill>
              <a:latin typeface="Century Gothic" pitchFamily="34" charset="0"/>
              <a:ea typeface="Times New Roman"/>
              <a:cs typeface="Trebuchet MS"/>
            </a:endParaRPr>
          </a:p>
        </p:txBody>
      </p:sp>
      <p:sp>
        <p:nvSpPr>
          <p:cNvPr id="2" name="Footer Placeholder 1">
            <a:extLst>
              <a:ext uri="{FF2B5EF4-FFF2-40B4-BE49-F238E27FC236}">
                <a16:creationId xmlns:a16="http://schemas.microsoft.com/office/drawing/2014/main" id="{76409135-AD3F-4209-A686-F12CB23CC0BD}"/>
              </a:ext>
            </a:extLst>
          </p:cNvPr>
          <p:cNvSpPr>
            <a:spLocks noGrp="1"/>
          </p:cNvSpPr>
          <p:nvPr>
            <p:ph type="ftr" sz="quarter" idx="11"/>
          </p:nvPr>
        </p:nvSpPr>
        <p:spPr>
          <a:xfrm>
            <a:off x="3124200" y="6569075"/>
            <a:ext cx="2895600" cy="365125"/>
          </a:xfrm>
        </p:spPr>
        <p:txBody>
          <a:bodyPr/>
          <a:lstStyle/>
          <a:p>
            <a:r>
              <a:rPr lang="en-US"/>
              <a:t>Shalini Singh +65 9815 9030</a:t>
            </a:r>
            <a:endParaRPr lang="en-US" dirty="0"/>
          </a:p>
        </p:txBody>
      </p:sp>
      <p:sp>
        <p:nvSpPr>
          <p:cNvPr id="6" name="TextBox 5">
            <a:extLst>
              <a:ext uri="{FF2B5EF4-FFF2-40B4-BE49-F238E27FC236}">
                <a16:creationId xmlns:a16="http://schemas.microsoft.com/office/drawing/2014/main" id="{85542906-416F-4CC5-BC59-99ADEBC09A24}"/>
              </a:ext>
            </a:extLst>
          </p:cNvPr>
          <p:cNvSpPr txBox="1"/>
          <p:nvPr/>
        </p:nvSpPr>
        <p:spPr>
          <a:xfrm>
            <a:off x="2286000" y="486167"/>
            <a:ext cx="5025195" cy="646331"/>
          </a:xfrm>
          <a:prstGeom prst="rect">
            <a:avLst/>
          </a:prstGeom>
          <a:noFill/>
        </p:spPr>
        <p:txBody>
          <a:bodyPr wrap="square" rtlCol="0">
            <a:spAutoFit/>
          </a:bodyPr>
          <a:lstStyle/>
          <a:p>
            <a:endParaRPr lang="en-SG"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pic>
        <p:nvPicPr>
          <p:cNvPr id="5" name="Picture 4" descr="Graphical user interface, text, application&#10;&#10;Description automatically generated">
            <a:extLst>
              <a:ext uri="{FF2B5EF4-FFF2-40B4-BE49-F238E27FC236}">
                <a16:creationId xmlns:a16="http://schemas.microsoft.com/office/drawing/2014/main" id="{FE2FF670-796B-4C21-B602-6985E6361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918642"/>
            <a:ext cx="8763000" cy="4926782"/>
          </a:xfrm>
          <a:prstGeom prst="rect">
            <a:avLst/>
          </a:prstGeom>
          <a:ln>
            <a:solidFill>
              <a:schemeClr val="accent1"/>
            </a:solidFill>
          </a:ln>
        </p:spPr>
      </p:pic>
    </p:spTree>
    <p:extLst>
      <p:ext uri="{BB962C8B-B14F-4D97-AF65-F5344CB8AC3E}">
        <p14:creationId xmlns:p14="http://schemas.microsoft.com/office/powerpoint/2010/main" val="1227198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ank-you.jpeg"/>
          <p:cNvPicPr>
            <a:picLocks noChangeAspect="1"/>
          </p:cNvPicPr>
          <p:nvPr/>
        </p:nvPicPr>
        <p:blipFill>
          <a:blip r:embed="rId2" cstate="print"/>
          <a:stretch>
            <a:fillRect/>
          </a:stretch>
        </p:blipFill>
        <p:spPr>
          <a:xfrm>
            <a:off x="1524000" y="3886200"/>
            <a:ext cx="6359652" cy="2971800"/>
          </a:xfrm>
          <a:prstGeom prst="rect">
            <a:avLst/>
          </a:prstGeom>
        </p:spPr>
      </p:pic>
      <p:sp>
        <p:nvSpPr>
          <p:cNvPr id="3" name="Footer Placeholder 2">
            <a:extLst>
              <a:ext uri="{FF2B5EF4-FFF2-40B4-BE49-F238E27FC236}">
                <a16:creationId xmlns:a16="http://schemas.microsoft.com/office/drawing/2014/main" id="{384C74A4-D7B7-4048-A027-5A3A0B589BD2}"/>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_ipad_dealstation.jpg"/>
          <p:cNvPicPr>
            <a:picLocks noChangeAspect="1"/>
          </p:cNvPicPr>
          <p:nvPr/>
        </p:nvPicPr>
        <p:blipFill>
          <a:blip r:embed="rId2" cstate="print"/>
          <a:stretch>
            <a:fillRect/>
          </a:stretch>
        </p:blipFill>
        <p:spPr>
          <a:xfrm>
            <a:off x="2819400" y="838200"/>
            <a:ext cx="3200400" cy="1993692"/>
          </a:xfrm>
          <a:prstGeom prst="rect">
            <a:avLst/>
          </a:prstGeom>
        </p:spPr>
      </p:pic>
      <p:pic>
        <p:nvPicPr>
          <p:cNvPr id="6" name="Picture 5" descr="index.jpg"/>
          <p:cNvPicPr>
            <a:picLocks noChangeAspect="1"/>
          </p:cNvPicPr>
          <p:nvPr/>
        </p:nvPicPr>
        <p:blipFill>
          <a:blip r:embed="rId3" cstate="print"/>
          <a:stretch>
            <a:fillRect/>
          </a:stretch>
        </p:blipFill>
        <p:spPr>
          <a:xfrm>
            <a:off x="228600" y="2819400"/>
            <a:ext cx="2832856" cy="1310196"/>
          </a:xfrm>
          <a:prstGeom prst="rect">
            <a:avLst/>
          </a:prstGeom>
          <a:ln>
            <a:solidFill>
              <a:schemeClr val="accent1"/>
            </a:solidFill>
          </a:ln>
        </p:spPr>
      </p:pic>
      <p:pic>
        <p:nvPicPr>
          <p:cNvPr id="7" name="Picture 6" descr="news_feed.jpg"/>
          <p:cNvPicPr>
            <a:picLocks noChangeAspect="1"/>
          </p:cNvPicPr>
          <p:nvPr/>
        </p:nvPicPr>
        <p:blipFill>
          <a:blip r:embed="rId4" cstate="print"/>
          <a:stretch>
            <a:fillRect/>
          </a:stretch>
        </p:blipFill>
        <p:spPr>
          <a:xfrm>
            <a:off x="2895600" y="3276600"/>
            <a:ext cx="3496322" cy="1614968"/>
          </a:xfrm>
          <a:prstGeom prst="rect">
            <a:avLst/>
          </a:prstGeom>
          <a:ln>
            <a:solidFill>
              <a:schemeClr val="accent1"/>
            </a:solidFill>
          </a:ln>
        </p:spPr>
      </p:pic>
      <p:pic>
        <p:nvPicPr>
          <p:cNvPr id="8" name="Picture 7" descr="news_publish.jpg"/>
          <p:cNvPicPr>
            <a:picLocks noChangeAspect="1"/>
          </p:cNvPicPr>
          <p:nvPr/>
        </p:nvPicPr>
        <p:blipFill>
          <a:blip r:embed="rId5" cstate="print"/>
          <a:stretch>
            <a:fillRect/>
          </a:stretch>
        </p:blipFill>
        <p:spPr>
          <a:xfrm>
            <a:off x="5715000" y="1447800"/>
            <a:ext cx="3112917" cy="1774794"/>
          </a:xfrm>
          <a:prstGeom prst="rect">
            <a:avLst/>
          </a:prstGeom>
          <a:ln>
            <a:solidFill>
              <a:schemeClr val="accent1"/>
            </a:solidFill>
          </a:ln>
        </p:spPr>
      </p:pic>
      <p:pic>
        <p:nvPicPr>
          <p:cNvPr id="9" name="Picture 8" descr="product finder.jpg"/>
          <p:cNvPicPr>
            <a:picLocks noChangeAspect="1"/>
          </p:cNvPicPr>
          <p:nvPr/>
        </p:nvPicPr>
        <p:blipFill>
          <a:blip r:embed="rId6" cstate="print"/>
          <a:stretch>
            <a:fillRect/>
          </a:stretch>
        </p:blipFill>
        <p:spPr>
          <a:xfrm>
            <a:off x="228600" y="4800600"/>
            <a:ext cx="3456487" cy="1416661"/>
          </a:xfrm>
          <a:prstGeom prst="rect">
            <a:avLst/>
          </a:prstGeom>
          <a:ln>
            <a:solidFill>
              <a:schemeClr val="accent1"/>
            </a:solidFill>
          </a:ln>
        </p:spPr>
      </p:pic>
      <p:pic>
        <p:nvPicPr>
          <p:cNvPr id="10" name="Picture 9" descr="product_comaprison.jpg"/>
          <p:cNvPicPr>
            <a:picLocks noChangeAspect="1"/>
          </p:cNvPicPr>
          <p:nvPr/>
        </p:nvPicPr>
        <p:blipFill>
          <a:blip r:embed="rId7" cstate="print"/>
          <a:stretch>
            <a:fillRect/>
          </a:stretch>
        </p:blipFill>
        <p:spPr>
          <a:xfrm>
            <a:off x="5029200" y="4876800"/>
            <a:ext cx="3886200" cy="1808933"/>
          </a:xfrm>
          <a:prstGeom prst="rect">
            <a:avLst/>
          </a:prstGeom>
        </p:spPr>
      </p:pic>
      <p:pic>
        <p:nvPicPr>
          <p:cNvPr id="11" name="Picture 10" descr="product_document.jpg"/>
          <p:cNvPicPr>
            <a:picLocks noChangeAspect="1"/>
          </p:cNvPicPr>
          <p:nvPr/>
        </p:nvPicPr>
        <p:blipFill>
          <a:blip r:embed="rId8" cstate="print"/>
          <a:stretch>
            <a:fillRect/>
          </a:stretch>
        </p:blipFill>
        <p:spPr>
          <a:xfrm>
            <a:off x="152400" y="914400"/>
            <a:ext cx="2561652" cy="1601032"/>
          </a:xfrm>
          <a:prstGeom prst="rect">
            <a:avLst/>
          </a:prstGeom>
        </p:spPr>
      </p:pic>
      <p:sp>
        <p:nvSpPr>
          <p:cNvPr id="12" name="Title 1"/>
          <p:cNvSpPr txBox="1">
            <a:spLocks/>
          </p:cNvSpPr>
          <p:nvPr/>
        </p:nvSpPr>
        <p:spPr>
          <a:xfrm>
            <a:off x="1524000" y="152400"/>
            <a:ext cx="6172200" cy="533400"/>
          </a:xfrm>
          <a:prstGeom prst="rect">
            <a:avLst/>
          </a:prstGeom>
        </p:spPr>
        <p:txBody>
          <a:bodyPr vert="horz" lIns="91440" tIns="45720" rIns="91440" bIns="45720" rtlCol="0" anchor="ctr">
            <a:normAutofit fontScale="97500" lnSpcReduction="10000"/>
          </a:bodyPr>
          <a:lstStyle/>
          <a:p>
            <a:pPr lvl="0" algn="ctr">
              <a:spcBef>
                <a:spcPct val="0"/>
              </a:spcBef>
            </a:pPr>
            <a:r>
              <a:rPr lang="en-US" sz="1600" dirty="0">
                <a:solidFill>
                  <a:srgbClr val="1F487C"/>
                </a:solidFill>
                <a:latin typeface="Century Gothic" pitchFamily="34" charset="0"/>
                <a:ea typeface="Times New Roman"/>
                <a:cs typeface="Trebuchet MS"/>
              </a:rPr>
              <a:t>Proposed Android Apps UI as well as real code Design using HTML5, CSS3 and for a Bank </a:t>
            </a:r>
            <a:endParaRPr lang="en-US" sz="1600" dirty="0">
              <a:latin typeface="Century Gothic" pitchFamily="34" charset="0"/>
            </a:endParaRPr>
          </a:p>
        </p:txBody>
      </p:sp>
      <p:sp>
        <p:nvSpPr>
          <p:cNvPr id="2" name="Footer Placeholder 1">
            <a:extLst>
              <a:ext uri="{FF2B5EF4-FFF2-40B4-BE49-F238E27FC236}">
                <a16:creationId xmlns:a16="http://schemas.microsoft.com/office/drawing/2014/main" id="{173FD9E6-D943-442A-A311-14977BEACBB3}"/>
              </a:ext>
            </a:extLst>
          </p:cNvPr>
          <p:cNvSpPr>
            <a:spLocks noGrp="1"/>
          </p:cNvSpPr>
          <p:nvPr>
            <p:ph type="ftr" sz="quarter" idx="11"/>
          </p:nvPr>
        </p:nvSpPr>
        <p:spPr>
          <a:xfrm>
            <a:off x="2362200" y="6340475"/>
            <a:ext cx="2895600" cy="365125"/>
          </a:xfrm>
        </p:spPr>
        <p:txBody>
          <a:bodyPr/>
          <a:lstStyle/>
          <a:p>
            <a:r>
              <a:rPr lang="en-US"/>
              <a:t>Shalini Singh +65 9815 9030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in_scrn.jpg"/>
          <p:cNvPicPr>
            <a:picLocks noChangeAspect="1"/>
          </p:cNvPicPr>
          <p:nvPr/>
        </p:nvPicPr>
        <p:blipFill>
          <a:blip r:embed="rId2" cstate="print"/>
          <a:stretch>
            <a:fillRect/>
          </a:stretch>
        </p:blipFill>
        <p:spPr>
          <a:xfrm>
            <a:off x="152400" y="838200"/>
            <a:ext cx="3600473" cy="1897279"/>
          </a:xfrm>
          <a:prstGeom prst="rect">
            <a:avLst/>
          </a:prstGeom>
          <a:ln>
            <a:solidFill>
              <a:schemeClr val="accent1"/>
            </a:solidFill>
          </a:ln>
        </p:spPr>
      </p:pic>
      <p:pic>
        <p:nvPicPr>
          <p:cNvPr id="5" name="Picture 4" descr="PAED1.jpg"/>
          <p:cNvPicPr>
            <a:picLocks noChangeAspect="1"/>
          </p:cNvPicPr>
          <p:nvPr/>
        </p:nvPicPr>
        <p:blipFill>
          <a:blip r:embed="rId3" cstate="print"/>
          <a:stretch>
            <a:fillRect/>
          </a:stretch>
        </p:blipFill>
        <p:spPr>
          <a:xfrm>
            <a:off x="3124200" y="2438400"/>
            <a:ext cx="3022530" cy="1676400"/>
          </a:xfrm>
          <a:prstGeom prst="rect">
            <a:avLst/>
          </a:prstGeom>
          <a:ln>
            <a:solidFill>
              <a:schemeClr val="accent1"/>
            </a:solidFill>
          </a:ln>
        </p:spPr>
      </p:pic>
      <p:pic>
        <p:nvPicPr>
          <p:cNvPr id="6" name="Picture 5" descr="PAED2.jpg"/>
          <p:cNvPicPr>
            <a:picLocks noChangeAspect="1"/>
          </p:cNvPicPr>
          <p:nvPr/>
        </p:nvPicPr>
        <p:blipFill>
          <a:blip r:embed="rId4" cstate="print"/>
          <a:stretch>
            <a:fillRect/>
          </a:stretch>
        </p:blipFill>
        <p:spPr>
          <a:xfrm>
            <a:off x="3886200" y="762000"/>
            <a:ext cx="3021586" cy="1623134"/>
          </a:xfrm>
          <a:prstGeom prst="rect">
            <a:avLst/>
          </a:prstGeom>
        </p:spPr>
      </p:pic>
      <p:pic>
        <p:nvPicPr>
          <p:cNvPr id="7" name="Picture 6" descr="CARM2A.jpg"/>
          <p:cNvPicPr>
            <a:picLocks noChangeAspect="1"/>
          </p:cNvPicPr>
          <p:nvPr/>
        </p:nvPicPr>
        <p:blipFill>
          <a:blip r:embed="rId5" cstate="print"/>
          <a:stretch>
            <a:fillRect/>
          </a:stretch>
        </p:blipFill>
        <p:spPr>
          <a:xfrm>
            <a:off x="6248400" y="2438400"/>
            <a:ext cx="2641600" cy="1981200"/>
          </a:xfrm>
          <a:prstGeom prst="rect">
            <a:avLst/>
          </a:prstGeom>
        </p:spPr>
      </p:pic>
      <p:pic>
        <p:nvPicPr>
          <p:cNvPr id="8" name="Picture 7" descr="MOBI2.jpg"/>
          <p:cNvPicPr>
            <a:picLocks noChangeAspect="1"/>
          </p:cNvPicPr>
          <p:nvPr/>
        </p:nvPicPr>
        <p:blipFill>
          <a:blip r:embed="rId6" cstate="print"/>
          <a:stretch>
            <a:fillRect/>
          </a:stretch>
        </p:blipFill>
        <p:spPr>
          <a:xfrm>
            <a:off x="304800" y="2819400"/>
            <a:ext cx="2641600" cy="1981200"/>
          </a:xfrm>
          <a:prstGeom prst="rect">
            <a:avLst/>
          </a:prstGeom>
        </p:spPr>
      </p:pic>
      <p:pic>
        <p:nvPicPr>
          <p:cNvPr id="9" name="Picture 8" descr="MOBI3.tiff"/>
          <p:cNvPicPr>
            <a:picLocks noChangeAspect="1"/>
          </p:cNvPicPr>
          <p:nvPr/>
        </p:nvPicPr>
        <p:blipFill>
          <a:blip r:embed="rId7" cstate="print"/>
          <a:stretch>
            <a:fillRect/>
          </a:stretch>
        </p:blipFill>
        <p:spPr>
          <a:xfrm>
            <a:off x="3505200" y="4267200"/>
            <a:ext cx="2430299" cy="1828800"/>
          </a:xfrm>
          <a:prstGeom prst="rect">
            <a:avLst/>
          </a:prstGeom>
        </p:spPr>
      </p:pic>
      <p:pic>
        <p:nvPicPr>
          <p:cNvPr id="10" name="Picture 9" descr="PAED3.tiff"/>
          <p:cNvPicPr>
            <a:picLocks noChangeAspect="1"/>
          </p:cNvPicPr>
          <p:nvPr/>
        </p:nvPicPr>
        <p:blipFill>
          <a:blip r:embed="rId8" cstate="print"/>
          <a:stretch>
            <a:fillRect/>
          </a:stretch>
        </p:blipFill>
        <p:spPr>
          <a:xfrm>
            <a:off x="6019800" y="4648200"/>
            <a:ext cx="2982227" cy="1445467"/>
          </a:xfrm>
          <a:prstGeom prst="rect">
            <a:avLst/>
          </a:prstGeom>
        </p:spPr>
      </p:pic>
      <p:pic>
        <p:nvPicPr>
          <p:cNvPr id="11" name="Picture 10" descr="MOBI1.jpg"/>
          <p:cNvPicPr>
            <a:picLocks noChangeAspect="1"/>
          </p:cNvPicPr>
          <p:nvPr/>
        </p:nvPicPr>
        <p:blipFill>
          <a:blip r:embed="rId9" cstate="print"/>
          <a:stretch>
            <a:fillRect/>
          </a:stretch>
        </p:blipFill>
        <p:spPr>
          <a:xfrm>
            <a:off x="533400" y="5029200"/>
            <a:ext cx="2235200" cy="1676400"/>
          </a:xfrm>
          <a:prstGeom prst="rect">
            <a:avLst/>
          </a:prstGeom>
        </p:spPr>
      </p:pic>
      <p:pic>
        <p:nvPicPr>
          <p:cNvPr id="12" name="Picture 11" descr="CARM3A.jpg"/>
          <p:cNvPicPr>
            <a:picLocks noChangeAspect="1"/>
          </p:cNvPicPr>
          <p:nvPr/>
        </p:nvPicPr>
        <p:blipFill>
          <a:blip r:embed="rId10" cstate="print"/>
          <a:stretch>
            <a:fillRect/>
          </a:stretch>
        </p:blipFill>
        <p:spPr>
          <a:xfrm>
            <a:off x="7010400" y="838200"/>
            <a:ext cx="1930400" cy="1447800"/>
          </a:xfrm>
          <a:prstGeom prst="rect">
            <a:avLst/>
          </a:prstGeom>
        </p:spPr>
      </p:pic>
      <p:sp>
        <p:nvSpPr>
          <p:cNvPr id="13" name="Title 1"/>
          <p:cNvSpPr txBox="1">
            <a:spLocks/>
          </p:cNvSpPr>
          <p:nvPr/>
        </p:nvSpPr>
        <p:spPr>
          <a:xfrm>
            <a:off x="152400" y="152400"/>
            <a:ext cx="8763000" cy="533400"/>
          </a:xfrm>
          <a:prstGeom prst="rect">
            <a:avLst/>
          </a:prstGeom>
        </p:spPr>
        <p:txBody>
          <a:bodyPr vert="horz" lIns="91440" tIns="45720" rIns="91440" bIns="45720" rtlCol="0" anchor="ctr">
            <a:normAutofit fontScale="97500"/>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Apps UI as well as hard code generated in HTML5, CSS3 for the RM’s</a:t>
            </a:r>
          </a:p>
        </p:txBody>
      </p:sp>
      <p:sp>
        <p:nvSpPr>
          <p:cNvPr id="2" name="Footer Placeholder 1">
            <a:extLst>
              <a:ext uri="{FF2B5EF4-FFF2-40B4-BE49-F238E27FC236}">
                <a16:creationId xmlns:a16="http://schemas.microsoft.com/office/drawing/2014/main" id="{6D4059A5-E2DF-4C58-B256-EA7511842D3F}"/>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me.jpg"/>
          <p:cNvPicPr>
            <a:picLocks noChangeAspect="1"/>
          </p:cNvPicPr>
          <p:nvPr/>
        </p:nvPicPr>
        <p:blipFill>
          <a:blip r:embed="rId2" cstate="print"/>
          <a:stretch>
            <a:fillRect/>
          </a:stretch>
        </p:blipFill>
        <p:spPr>
          <a:xfrm>
            <a:off x="2514600" y="762000"/>
            <a:ext cx="4114800" cy="2571750"/>
          </a:xfrm>
          <a:prstGeom prst="rect">
            <a:avLst/>
          </a:prstGeom>
        </p:spPr>
      </p:pic>
      <p:pic>
        <p:nvPicPr>
          <p:cNvPr id="4" name="Picture 3" descr="bio.jpg"/>
          <p:cNvPicPr>
            <a:picLocks noChangeAspect="1"/>
          </p:cNvPicPr>
          <p:nvPr/>
        </p:nvPicPr>
        <p:blipFill>
          <a:blip r:embed="rId3" cstate="print"/>
          <a:stretch>
            <a:fillRect/>
          </a:stretch>
        </p:blipFill>
        <p:spPr>
          <a:xfrm>
            <a:off x="152400" y="1371600"/>
            <a:ext cx="2508829" cy="1568018"/>
          </a:xfrm>
          <a:prstGeom prst="rect">
            <a:avLst/>
          </a:prstGeom>
        </p:spPr>
      </p:pic>
      <p:pic>
        <p:nvPicPr>
          <p:cNvPr id="5" name="Picture 4" descr="client case studies.jpg"/>
          <p:cNvPicPr>
            <a:picLocks noChangeAspect="1"/>
          </p:cNvPicPr>
          <p:nvPr/>
        </p:nvPicPr>
        <p:blipFill>
          <a:blip r:embed="rId4" cstate="print"/>
          <a:stretch>
            <a:fillRect/>
          </a:stretch>
        </p:blipFill>
        <p:spPr>
          <a:xfrm>
            <a:off x="6400800" y="1447800"/>
            <a:ext cx="2590800" cy="1506245"/>
          </a:xfrm>
          <a:prstGeom prst="rect">
            <a:avLst/>
          </a:prstGeom>
        </p:spPr>
      </p:pic>
      <p:pic>
        <p:nvPicPr>
          <p:cNvPr id="6" name="Picture 5" descr="events.jpg"/>
          <p:cNvPicPr>
            <a:picLocks noChangeAspect="1"/>
          </p:cNvPicPr>
          <p:nvPr/>
        </p:nvPicPr>
        <p:blipFill>
          <a:blip r:embed="rId5" cstate="print"/>
          <a:stretch>
            <a:fillRect/>
          </a:stretch>
        </p:blipFill>
        <p:spPr>
          <a:xfrm>
            <a:off x="152400" y="3048000"/>
            <a:ext cx="2493146" cy="1558216"/>
          </a:xfrm>
          <a:prstGeom prst="rect">
            <a:avLst/>
          </a:prstGeom>
        </p:spPr>
      </p:pic>
      <p:pic>
        <p:nvPicPr>
          <p:cNvPr id="7" name="Picture 6" descr="learning corner.jpg"/>
          <p:cNvPicPr>
            <a:picLocks noChangeAspect="1"/>
          </p:cNvPicPr>
          <p:nvPr/>
        </p:nvPicPr>
        <p:blipFill>
          <a:blip r:embed="rId6" cstate="print"/>
          <a:stretch>
            <a:fillRect/>
          </a:stretch>
        </p:blipFill>
        <p:spPr>
          <a:xfrm>
            <a:off x="2743200" y="3429000"/>
            <a:ext cx="1706880" cy="1066800"/>
          </a:xfrm>
          <a:prstGeom prst="rect">
            <a:avLst/>
          </a:prstGeom>
        </p:spPr>
      </p:pic>
      <p:pic>
        <p:nvPicPr>
          <p:cNvPr id="8" name="Picture 7" descr="market info.jpg"/>
          <p:cNvPicPr>
            <a:picLocks noChangeAspect="1"/>
          </p:cNvPicPr>
          <p:nvPr/>
        </p:nvPicPr>
        <p:blipFill>
          <a:blip r:embed="rId7" cstate="print"/>
          <a:stretch>
            <a:fillRect/>
          </a:stretch>
        </p:blipFill>
        <p:spPr>
          <a:xfrm>
            <a:off x="4648200" y="3429000"/>
            <a:ext cx="1676400" cy="1047750"/>
          </a:xfrm>
          <a:prstGeom prst="rect">
            <a:avLst/>
          </a:prstGeom>
        </p:spPr>
      </p:pic>
      <p:pic>
        <p:nvPicPr>
          <p:cNvPr id="9" name="Picture 8" descr="marketing coll.jpg"/>
          <p:cNvPicPr>
            <a:picLocks noChangeAspect="1"/>
          </p:cNvPicPr>
          <p:nvPr/>
        </p:nvPicPr>
        <p:blipFill>
          <a:blip r:embed="rId8" cstate="print"/>
          <a:stretch>
            <a:fillRect/>
          </a:stretch>
        </p:blipFill>
        <p:spPr>
          <a:xfrm>
            <a:off x="6477000" y="2971800"/>
            <a:ext cx="2545080" cy="1590675"/>
          </a:xfrm>
          <a:prstGeom prst="rect">
            <a:avLst/>
          </a:prstGeom>
        </p:spPr>
      </p:pic>
      <p:pic>
        <p:nvPicPr>
          <p:cNvPr id="10" name="Picture 9" descr="others.jpg"/>
          <p:cNvPicPr>
            <a:picLocks noChangeAspect="1"/>
          </p:cNvPicPr>
          <p:nvPr/>
        </p:nvPicPr>
        <p:blipFill>
          <a:blip r:embed="rId9" cstate="print"/>
          <a:stretch>
            <a:fillRect/>
          </a:stretch>
        </p:blipFill>
        <p:spPr>
          <a:xfrm>
            <a:off x="152400" y="4800600"/>
            <a:ext cx="2499360" cy="1562100"/>
          </a:xfrm>
          <a:prstGeom prst="rect">
            <a:avLst/>
          </a:prstGeom>
        </p:spPr>
      </p:pic>
      <p:pic>
        <p:nvPicPr>
          <p:cNvPr id="11" name="Picture 10" descr="pre sales.jpg"/>
          <p:cNvPicPr>
            <a:picLocks noChangeAspect="1"/>
          </p:cNvPicPr>
          <p:nvPr/>
        </p:nvPicPr>
        <p:blipFill>
          <a:blip r:embed="rId10" cstate="print"/>
          <a:stretch>
            <a:fillRect/>
          </a:stretch>
        </p:blipFill>
        <p:spPr>
          <a:xfrm>
            <a:off x="3034166" y="4562475"/>
            <a:ext cx="2895600" cy="1809750"/>
          </a:xfrm>
          <a:prstGeom prst="rect">
            <a:avLst/>
          </a:prstGeom>
        </p:spPr>
      </p:pic>
      <p:pic>
        <p:nvPicPr>
          <p:cNvPr id="12" name="Picture 11" descr="user guide.jpg"/>
          <p:cNvPicPr>
            <a:picLocks noChangeAspect="1"/>
          </p:cNvPicPr>
          <p:nvPr/>
        </p:nvPicPr>
        <p:blipFill>
          <a:blip r:embed="rId11" cstate="print"/>
          <a:stretch>
            <a:fillRect/>
          </a:stretch>
        </p:blipFill>
        <p:spPr>
          <a:xfrm>
            <a:off x="6324600" y="4724400"/>
            <a:ext cx="2682240" cy="1676400"/>
          </a:xfrm>
          <a:prstGeom prst="rect">
            <a:avLst/>
          </a:prstGeom>
        </p:spPr>
      </p:pic>
      <p:sp>
        <p:nvSpPr>
          <p:cNvPr id="13" name="Title 1"/>
          <p:cNvSpPr txBox="1">
            <a:spLocks/>
          </p:cNvSpPr>
          <p:nvPr/>
        </p:nvSpPr>
        <p:spPr>
          <a:xfrm>
            <a:off x="1676400" y="152400"/>
            <a:ext cx="6172200" cy="533400"/>
          </a:xfrm>
          <a:prstGeom prst="rect">
            <a:avLst/>
          </a:prstGeom>
        </p:spPr>
        <p:txBody>
          <a:bodyPr vert="horz" lIns="91440" tIns="45720" rIns="91440" bIns="45720" rtlCol="0" anchor="ctr">
            <a:normAutofit fontScale="97500"/>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Google Website for Internal stake holders</a:t>
            </a:r>
          </a:p>
        </p:txBody>
      </p:sp>
      <p:sp>
        <p:nvSpPr>
          <p:cNvPr id="2" name="Footer Placeholder 1">
            <a:extLst>
              <a:ext uri="{FF2B5EF4-FFF2-40B4-BE49-F238E27FC236}">
                <a16:creationId xmlns:a16="http://schemas.microsoft.com/office/drawing/2014/main" id="{C0BB24AC-E7D8-42EA-BCC6-42FB71C5B067}"/>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GDelta Login copy.jpg"/>
          <p:cNvPicPr>
            <a:picLocks noChangeAspect="1"/>
          </p:cNvPicPr>
          <p:nvPr/>
        </p:nvPicPr>
        <p:blipFill>
          <a:blip r:embed="rId2" cstate="print"/>
          <a:stretch>
            <a:fillRect/>
          </a:stretch>
        </p:blipFill>
        <p:spPr>
          <a:xfrm>
            <a:off x="533400" y="1066800"/>
            <a:ext cx="8144353" cy="4366687"/>
          </a:xfrm>
          <a:prstGeom prst="rect">
            <a:avLst/>
          </a:prstGeom>
        </p:spPr>
      </p:pic>
      <p:sp>
        <p:nvSpPr>
          <p:cNvPr id="4" name="Title 1"/>
          <p:cNvSpPr txBox="1">
            <a:spLocks/>
          </p:cNvSpPr>
          <p:nvPr/>
        </p:nvSpPr>
        <p:spPr>
          <a:xfrm>
            <a:off x="533400" y="152400"/>
            <a:ext cx="7696200" cy="533400"/>
          </a:xfrm>
          <a:prstGeom prst="rect">
            <a:avLst/>
          </a:prstGeom>
        </p:spPr>
        <p:txBody>
          <a:bodyPr vert="horz" lIns="91440" tIns="45720" rIns="91440" bIns="45720" rtlCol="0" anchor="ctr">
            <a:normAutofit fontScale="97500"/>
          </a:bodyPr>
          <a:lstStyle/>
          <a:p>
            <a:pPr marL="935990" eaLnBrk="0" hangingPunct="0">
              <a:spcBef>
                <a:spcPts val="1165"/>
              </a:spcBef>
            </a:pPr>
            <a:r>
              <a:rPr lang="en-US" sz="1600" dirty="0">
                <a:solidFill>
                  <a:srgbClr val="1F487C"/>
                </a:solidFill>
                <a:latin typeface="Trebuchet MS"/>
                <a:ea typeface="Times New Roman"/>
                <a:cs typeface="Trebuchet MS"/>
              </a:rPr>
              <a:t>Login Screens for </a:t>
            </a:r>
            <a:r>
              <a:rPr lang="en-US" sz="1600" dirty="0" err="1">
                <a:solidFill>
                  <a:srgbClr val="1F487C"/>
                </a:solidFill>
                <a:latin typeface="Trebuchet MS"/>
                <a:ea typeface="Times New Roman"/>
                <a:cs typeface="Trebuchet MS"/>
              </a:rPr>
              <a:t>Contineo</a:t>
            </a:r>
            <a:r>
              <a:rPr lang="en-US" sz="1600" dirty="0">
                <a:solidFill>
                  <a:srgbClr val="1F487C"/>
                </a:solidFill>
                <a:latin typeface="Trebuchet MS"/>
                <a:ea typeface="Times New Roman"/>
                <a:cs typeface="Trebuchet MS"/>
              </a:rPr>
              <a:t> in </a:t>
            </a:r>
            <a:r>
              <a:rPr lang="en-US" sz="1600" dirty="0" err="1">
                <a:solidFill>
                  <a:srgbClr val="1F487C"/>
                </a:solidFill>
                <a:latin typeface="Trebuchet MS"/>
                <a:ea typeface="Times New Roman"/>
                <a:cs typeface="Trebuchet MS"/>
              </a:rPr>
              <a:t>Ecllipse</a:t>
            </a:r>
            <a:r>
              <a:rPr lang="en-US" sz="1600" dirty="0">
                <a:solidFill>
                  <a:srgbClr val="1F487C"/>
                </a:solidFill>
                <a:latin typeface="Trebuchet MS"/>
                <a:ea typeface="Times New Roman"/>
                <a:cs typeface="Trebuchet MS"/>
              </a:rPr>
              <a:t> (UI and Code)for the Web Apps</a:t>
            </a:r>
          </a:p>
        </p:txBody>
      </p:sp>
      <p:sp>
        <p:nvSpPr>
          <p:cNvPr id="2" name="Footer Placeholder 1">
            <a:extLst>
              <a:ext uri="{FF2B5EF4-FFF2-40B4-BE49-F238E27FC236}">
                <a16:creationId xmlns:a16="http://schemas.microsoft.com/office/drawing/2014/main" id="{CB33324A-9558-4AC6-A0A1-3454243506B2}"/>
              </a:ext>
            </a:extLst>
          </p:cNvPr>
          <p:cNvSpPr>
            <a:spLocks noGrp="1"/>
          </p:cNvSpPr>
          <p:nvPr>
            <p:ph type="ftr" sz="quarter" idx="11"/>
          </p:nvPr>
        </p:nvSpPr>
        <p:spPr/>
        <p:txBody>
          <a:bodyPr/>
          <a:lstStyle/>
          <a:p>
            <a:r>
              <a:rPr lang="en-US"/>
              <a:t>Shalini Singh +65 9815 9030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pup-screen.jpg"/>
          <p:cNvPicPr>
            <a:picLocks noChangeAspect="1"/>
          </p:cNvPicPr>
          <p:nvPr/>
        </p:nvPicPr>
        <p:blipFill>
          <a:blip r:embed="rId2" cstate="print"/>
          <a:stretch>
            <a:fillRect/>
          </a:stretch>
        </p:blipFill>
        <p:spPr>
          <a:xfrm>
            <a:off x="381000" y="838200"/>
            <a:ext cx="2895600" cy="1575745"/>
          </a:xfrm>
          <a:prstGeom prst="rect">
            <a:avLst/>
          </a:prstGeom>
          <a:ln>
            <a:solidFill>
              <a:schemeClr val="accent1"/>
            </a:solidFill>
          </a:ln>
        </p:spPr>
      </p:pic>
      <p:pic>
        <p:nvPicPr>
          <p:cNvPr id="4" name="Picture 3" descr="popup-screen-edited.jpg"/>
          <p:cNvPicPr>
            <a:picLocks noChangeAspect="1"/>
          </p:cNvPicPr>
          <p:nvPr/>
        </p:nvPicPr>
        <p:blipFill>
          <a:blip r:embed="rId3" cstate="print"/>
          <a:stretch>
            <a:fillRect/>
          </a:stretch>
        </p:blipFill>
        <p:spPr>
          <a:xfrm>
            <a:off x="3429000" y="762000"/>
            <a:ext cx="5278168" cy="1890534"/>
          </a:xfrm>
          <a:prstGeom prst="rect">
            <a:avLst/>
          </a:prstGeom>
          <a:ln>
            <a:solidFill>
              <a:schemeClr val="accent1"/>
            </a:solidFill>
          </a:ln>
        </p:spPr>
      </p:pic>
      <p:sp>
        <p:nvSpPr>
          <p:cNvPr id="5" name="TextBox 4"/>
          <p:cNvSpPr txBox="1"/>
          <p:nvPr/>
        </p:nvSpPr>
        <p:spPr>
          <a:xfrm>
            <a:off x="2743200" y="2667000"/>
            <a:ext cx="3581400" cy="276999"/>
          </a:xfrm>
          <a:prstGeom prst="rect">
            <a:avLst/>
          </a:prstGeom>
          <a:noFill/>
        </p:spPr>
        <p:txBody>
          <a:bodyPr wrap="square" rtlCol="0">
            <a:spAutoFit/>
          </a:bodyPr>
          <a:lstStyle/>
          <a:p>
            <a:pPr algn="ctr"/>
            <a:r>
              <a:rPr lang="en-US" sz="1200" dirty="0">
                <a:solidFill>
                  <a:schemeClr val="tx2"/>
                </a:solidFill>
              </a:rPr>
              <a:t>The above are done in JPG to get approval form Client</a:t>
            </a:r>
          </a:p>
        </p:txBody>
      </p:sp>
      <p:pic>
        <p:nvPicPr>
          <p:cNvPr id="6" name="Picture 5" descr="mainsrn.jpg"/>
          <p:cNvPicPr>
            <a:picLocks noChangeAspect="1"/>
          </p:cNvPicPr>
          <p:nvPr/>
        </p:nvPicPr>
        <p:blipFill>
          <a:blip r:embed="rId4" cstate="print"/>
          <a:stretch>
            <a:fillRect/>
          </a:stretch>
        </p:blipFill>
        <p:spPr>
          <a:xfrm>
            <a:off x="228600" y="3581400"/>
            <a:ext cx="4515202" cy="2307453"/>
          </a:xfrm>
          <a:prstGeom prst="rect">
            <a:avLst/>
          </a:prstGeom>
          <a:ln>
            <a:solidFill>
              <a:schemeClr val="accent1"/>
            </a:solidFill>
          </a:ln>
        </p:spPr>
      </p:pic>
      <p:pic>
        <p:nvPicPr>
          <p:cNvPr id="7" name="Picture 6" descr="pop1.jpg"/>
          <p:cNvPicPr>
            <a:picLocks noChangeAspect="1"/>
          </p:cNvPicPr>
          <p:nvPr/>
        </p:nvPicPr>
        <p:blipFill>
          <a:blip r:embed="rId5" cstate="print"/>
          <a:stretch>
            <a:fillRect/>
          </a:stretch>
        </p:blipFill>
        <p:spPr>
          <a:xfrm>
            <a:off x="4953000" y="3276600"/>
            <a:ext cx="3734307" cy="1796249"/>
          </a:xfrm>
          <a:prstGeom prst="rect">
            <a:avLst/>
          </a:prstGeom>
        </p:spPr>
      </p:pic>
      <p:pic>
        <p:nvPicPr>
          <p:cNvPr id="8" name="Picture 7" descr="popscrn_2.jpg"/>
          <p:cNvPicPr>
            <a:picLocks noChangeAspect="1"/>
          </p:cNvPicPr>
          <p:nvPr/>
        </p:nvPicPr>
        <p:blipFill>
          <a:blip r:embed="rId6" cstate="print"/>
          <a:stretch>
            <a:fillRect/>
          </a:stretch>
        </p:blipFill>
        <p:spPr>
          <a:xfrm>
            <a:off x="5334000" y="5181600"/>
            <a:ext cx="2878555" cy="1371600"/>
          </a:xfrm>
          <a:prstGeom prst="rect">
            <a:avLst/>
          </a:prstGeom>
        </p:spPr>
      </p:pic>
      <p:sp>
        <p:nvSpPr>
          <p:cNvPr id="9" name="TextBox 8"/>
          <p:cNvSpPr txBox="1"/>
          <p:nvPr/>
        </p:nvSpPr>
        <p:spPr>
          <a:xfrm>
            <a:off x="609600" y="3048000"/>
            <a:ext cx="4038600" cy="461665"/>
          </a:xfrm>
          <a:prstGeom prst="rect">
            <a:avLst/>
          </a:prstGeom>
          <a:noFill/>
        </p:spPr>
        <p:txBody>
          <a:bodyPr wrap="square" rtlCol="0">
            <a:spAutoFit/>
          </a:bodyPr>
          <a:lstStyle/>
          <a:p>
            <a:pPr algn="ctr"/>
            <a:r>
              <a:rPr lang="en-US" sz="1200" dirty="0">
                <a:solidFill>
                  <a:schemeClr val="tx2"/>
                </a:solidFill>
              </a:rPr>
              <a:t>The below are coded in Eclipse using HTML 5, CSS3 and Angular JS JSON used for fetching date</a:t>
            </a:r>
          </a:p>
        </p:txBody>
      </p:sp>
      <p:sp>
        <p:nvSpPr>
          <p:cNvPr id="10" name="Title 1"/>
          <p:cNvSpPr txBox="1">
            <a:spLocks/>
          </p:cNvSpPr>
          <p:nvPr/>
        </p:nvSpPr>
        <p:spPr>
          <a:xfrm>
            <a:off x="-152400" y="76200"/>
            <a:ext cx="8610600" cy="533400"/>
          </a:xfrm>
          <a:prstGeom prst="rect">
            <a:avLst/>
          </a:prstGeom>
        </p:spPr>
        <p:txBody>
          <a:bodyPr vert="horz" lIns="91440" tIns="45720" rIns="91440" bIns="45720" rtlCol="0" anchor="ctr">
            <a:normAutofit fontScale="97500"/>
          </a:bodyPr>
          <a:lstStyle/>
          <a:p>
            <a:pPr marL="935990" eaLnBrk="0" hangingPunct="0">
              <a:spcBef>
                <a:spcPts val="1165"/>
              </a:spcBef>
            </a:pPr>
            <a:r>
              <a:rPr lang="en-US" sz="1600" dirty="0">
                <a:solidFill>
                  <a:srgbClr val="1F487C"/>
                </a:solidFill>
                <a:latin typeface="Century Gothic" pitchFamily="34" charset="0"/>
                <a:ea typeface="Times New Roman"/>
                <a:cs typeface="Trebuchet MS"/>
              </a:rPr>
              <a:t>Product Screen design in Visualization, Jpg and Code for RM’s for Barclays</a:t>
            </a:r>
          </a:p>
        </p:txBody>
      </p:sp>
      <p:sp>
        <p:nvSpPr>
          <p:cNvPr id="2" name="Footer Placeholder 1">
            <a:extLst>
              <a:ext uri="{FF2B5EF4-FFF2-40B4-BE49-F238E27FC236}">
                <a16:creationId xmlns:a16="http://schemas.microsoft.com/office/drawing/2014/main" id="{CF97D1FC-9B4D-4B4D-996F-D6D0FE340D5A}"/>
              </a:ext>
            </a:extLst>
          </p:cNvPr>
          <p:cNvSpPr>
            <a:spLocks noGrp="1"/>
          </p:cNvSpPr>
          <p:nvPr>
            <p:ph type="ftr" sz="quarter" idx="11"/>
          </p:nvPr>
        </p:nvSpPr>
        <p:spPr>
          <a:xfrm>
            <a:off x="2743200" y="6343691"/>
            <a:ext cx="2895600" cy="365125"/>
          </a:xfrm>
        </p:spPr>
        <p:txBody>
          <a:bodyPr/>
          <a:lstStyle/>
          <a:p>
            <a:r>
              <a:rPr lang="en-US" dirty="0"/>
              <a:t>Shalini Singh +65 9815 9030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2299</TotalTime>
  <Words>1151</Words>
  <Application>Microsoft Office PowerPoint</Application>
  <PresentationFormat>On-screen Show (4:3)</PresentationFormat>
  <Paragraphs>118</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Century Gothic</vt:lpstr>
      <vt:lpstr>Trebuchet MS</vt:lpstr>
      <vt:lpstr>Office Theme</vt:lpstr>
      <vt:lpstr>I’ M   SHALINI SINGH.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Owner</dc:creator>
  <cp:lastModifiedBy>Percept S</cp:lastModifiedBy>
  <cp:revision>88</cp:revision>
  <dcterms:created xsi:type="dcterms:W3CDTF">2015-12-03T03:27:36Z</dcterms:created>
  <dcterms:modified xsi:type="dcterms:W3CDTF">2021-05-29T16:24:23Z</dcterms:modified>
</cp:coreProperties>
</file>